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sldSz cx="18288000" cy="10287000"/>
  <p:notesSz cx="6858000" cy="9144000"/>
  <p:embeddedFontLst>
    <p:embeddedFont>
      <p:font typeface="Cabin" panose="020B0604020202020204" charset="-93"/>
      <p:regular r:id="rId15"/>
    </p:embeddedFont>
    <p:embeddedFont>
      <p:font typeface="Cabin Medium" panose="020B0604020202020204" charset="-93"/>
      <p:regular r:id="rId16"/>
    </p:embeddedFont>
    <p:embeddedFont>
      <p:font typeface="Crimson Pro Bold" panose="020B0604020202020204" charset="-93"/>
      <p:regular r:id="rId1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39" d="100"/>
          <a:sy n="39" d="100"/>
        </p:scale>
        <p:origin x="940" y="5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1.fntdata"/><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14-Mar-24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14-Mar-24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14-Mar-24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14-Mar-24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14-Mar-24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14-Mar-24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14-Mar-24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14-Mar-24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14-Mar-24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14-Mar-24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14-Mar-24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14-Mar-24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8.png"/></Relationships>
</file>

<file path=ppt/slides/_rels/slide10.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2.svg"/><Relationship Id="rId7"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6.png"/><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2.png"/><Relationship Id="rId1" Type="http://schemas.openxmlformats.org/officeDocument/2006/relationships/slideLayout" Target="../slideLayouts/slideLayout7.xml"/><Relationship Id="rId4" Type="http://schemas.openxmlformats.org/officeDocument/2006/relationships/image" Target="../media/image5.svg"/></Relationships>
</file>

<file path=ppt/slides/_rels/slide1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2.svg"/><Relationship Id="rId7"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3.jpeg"/><Relationship Id="rId5" Type="http://schemas.openxmlformats.org/officeDocument/2006/relationships/image" Target="../media/image11.png"/><Relationship Id="rId4" Type="http://schemas.openxmlformats.org/officeDocument/2006/relationships/image" Target="../media/image3.png"/><Relationship Id="rId9" Type="http://schemas.openxmlformats.org/officeDocument/2006/relationships/image" Target="../media/image5.svg"/></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2.png"/><Relationship Id="rId1" Type="http://schemas.openxmlformats.org/officeDocument/2006/relationships/slideLayout" Target="../slideLayouts/slideLayout7.xml"/><Relationship Id="rId5" Type="http://schemas.openxmlformats.org/officeDocument/2006/relationships/image" Target="../media/image26.jpeg"/><Relationship Id="rId4" Type="http://schemas.openxmlformats.org/officeDocument/2006/relationships/image" Target="../media/image25.svg"/></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5" Type="http://schemas.openxmlformats.org/officeDocument/2006/relationships/image" Target="../media/image5.sv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13.svg"/></Relationships>
</file>

<file path=ppt/slides/_rels/slide4.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5.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15.png"/><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16.png"/><Relationship Id="rId7" Type="http://schemas.openxmlformats.org/officeDocument/2006/relationships/image" Target="../media/image17.pn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6.png"/><Relationship Id="rId4" Type="http://schemas.openxmlformats.org/officeDocument/2006/relationships/image" Target="../media/image3.png"/><Relationship Id="rId9" Type="http://schemas.openxmlformats.org/officeDocument/2006/relationships/image" Target="../media/image5.svg"/></Relationships>
</file>

<file path=ppt/slides/_rels/slide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5.sv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5" Type="http://schemas.openxmlformats.org/officeDocument/2006/relationships/image" Target="../media/image13.sv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Freeform 2"/>
          <p:cNvSpPr/>
          <p:nvPr/>
        </p:nvSpPr>
        <p:spPr>
          <a:xfrm>
            <a:off x="-215969" y="-121335"/>
            <a:ext cx="19352465" cy="10872567"/>
          </a:xfrm>
          <a:custGeom>
            <a:avLst/>
            <a:gdLst/>
            <a:ahLst/>
            <a:cxnLst/>
            <a:rect l="l" t="t" r="r" b="b"/>
            <a:pathLst>
              <a:path w="19352465" h="10872567">
                <a:moveTo>
                  <a:pt x="0" y="0"/>
                </a:moveTo>
                <a:lnTo>
                  <a:pt x="19352465" y="0"/>
                </a:lnTo>
                <a:lnTo>
                  <a:pt x="19352465" y="10872567"/>
                </a:lnTo>
                <a:lnTo>
                  <a:pt x="0" y="1087256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584447">
            <a:off x="13704005" y="6375109"/>
            <a:ext cx="2979759" cy="3052249"/>
          </a:xfrm>
          <a:custGeom>
            <a:avLst/>
            <a:gdLst/>
            <a:ahLst/>
            <a:cxnLst/>
            <a:rect l="l" t="t" r="r" b="b"/>
            <a:pathLst>
              <a:path w="2979759" h="3052249">
                <a:moveTo>
                  <a:pt x="0" y="0"/>
                </a:moveTo>
                <a:lnTo>
                  <a:pt x="2979759" y="0"/>
                </a:lnTo>
                <a:lnTo>
                  <a:pt x="2979759" y="3052250"/>
                </a:lnTo>
                <a:lnTo>
                  <a:pt x="0" y="3052250"/>
                </a:lnTo>
                <a:lnTo>
                  <a:pt x="0" y="0"/>
                </a:lnTo>
                <a:close/>
              </a:path>
            </a:pathLst>
          </a:custGeom>
          <a:blipFill>
            <a:blip r:embed="rId4">
              <a:alphaModFix amt="81000"/>
            </a:blip>
            <a:stretch>
              <a:fillRect/>
            </a:stretch>
          </a:blipFill>
        </p:spPr>
      </p:sp>
      <p:grpSp>
        <p:nvGrpSpPr>
          <p:cNvPr id="4" name="Group 4"/>
          <p:cNvGrpSpPr/>
          <p:nvPr/>
        </p:nvGrpSpPr>
        <p:grpSpPr>
          <a:xfrm>
            <a:off x="8170753" y="682344"/>
            <a:ext cx="2980047" cy="540312"/>
            <a:chOff x="0" y="0"/>
            <a:chExt cx="3973396" cy="720416"/>
          </a:xfrm>
        </p:grpSpPr>
        <p:sp>
          <p:nvSpPr>
            <p:cNvPr id="5" name="Freeform 5"/>
            <p:cNvSpPr/>
            <p:nvPr/>
          </p:nvSpPr>
          <p:spPr>
            <a:xfrm>
              <a:off x="0" y="0"/>
              <a:ext cx="615628" cy="720416"/>
            </a:xfrm>
            <a:custGeom>
              <a:avLst/>
              <a:gdLst/>
              <a:ahLst/>
              <a:cxnLst/>
              <a:rect l="l" t="t" r="r" b="b"/>
              <a:pathLst>
                <a:path w="615628" h="720416">
                  <a:moveTo>
                    <a:pt x="0" y="0"/>
                  </a:moveTo>
                  <a:lnTo>
                    <a:pt x="615628" y="0"/>
                  </a:lnTo>
                  <a:lnTo>
                    <a:pt x="615628" y="720416"/>
                  </a:lnTo>
                  <a:lnTo>
                    <a:pt x="0" y="72041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TextBox 6"/>
            <p:cNvSpPr txBox="1"/>
            <p:nvPr/>
          </p:nvSpPr>
          <p:spPr>
            <a:xfrm>
              <a:off x="858683" y="25160"/>
              <a:ext cx="3114713" cy="641521"/>
            </a:xfrm>
            <a:prstGeom prst="rect">
              <a:avLst/>
            </a:prstGeom>
          </p:spPr>
          <p:txBody>
            <a:bodyPr lIns="0" tIns="0" rIns="0" bIns="0" rtlCol="0" anchor="t">
              <a:spAutoFit/>
            </a:bodyPr>
            <a:lstStyle/>
            <a:p>
              <a:pPr>
                <a:lnSpc>
                  <a:spcPts val="1961"/>
                </a:lnSpc>
                <a:spcBef>
                  <a:spcPct val="0"/>
                </a:spcBef>
              </a:pPr>
              <a:r>
                <a:rPr lang="en-US" sz="1401">
                  <a:solidFill>
                    <a:srgbClr val="3C3C3D"/>
                  </a:solidFill>
                  <a:latin typeface="Cabin Medium"/>
                </a:rPr>
                <a:t>LẬP TRÌNH HƯỚNG ĐỐI TƯỢNG - NHÓM 5</a:t>
              </a:r>
            </a:p>
          </p:txBody>
        </p:sp>
      </p:grpSp>
      <p:sp>
        <p:nvSpPr>
          <p:cNvPr id="7" name="Freeform 7"/>
          <p:cNvSpPr/>
          <p:nvPr/>
        </p:nvSpPr>
        <p:spPr>
          <a:xfrm>
            <a:off x="1028700" y="952500"/>
            <a:ext cx="3236444" cy="3151487"/>
          </a:xfrm>
          <a:custGeom>
            <a:avLst/>
            <a:gdLst/>
            <a:ahLst/>
            <a:cxnLst/>
            <a:rect l="l" t="t" r="r" b="b"/>
            <a:pathLst>
              <a:path w="3236444" h="3151487">
                <a:moveTo>
                  <a:pt x="0" y="0"/>
                </a:moveTo>
                <a:lnTo>
                  <a:pt x="3236444" y="0"/>
                </a:lnTo>
                <a:lnTo>
                  <a:pt x="3236444" y="3151487"/>
                </a:lnTo>
                <a:lnTo>
                  <a:pt x="0" y="3151487"/>
                </a:lnTo>
                <a:lnTo>
                  <a:pt x="0" y="0"/>
                </a:lnTo>
                <a:close/>
              </a:path>
            </a:pathLst>
          </a:custGeom>
          <a:blipFill>
            <a:blip r:embed="rId7">
              <a:alphaModFix amt="67000"/>
            </a:blip>
            <a:stretch>
              <a:fillRect/>
            </a:stretch>
          </a:blipFill>
        </p:spPr>
      </p:sp>
      <p:grpSp>
        <p:nvGrpSpPr>
          <p:cNvPr id="8" name="Group 8"/>
          <p:cNvGrpSpPr/>
          <p:nvPr/>
        </p:nvGrpSpPr>
        <p:grpSpPr>
          <a:xfrm>
            <a:off x="3481472" y="1791518"/>
            <a:ext cx="11325055" cy="6703965"/>
            <a:chOff x="0" y="0"/>
            <a:chExt cx="2982731" cy="1765653"/>
          </a:xfrm>
        </p:grpSpPr>
        <p:sp>
          <p:nvSpPr>
            <p:cNvPr id="9" name="Freeform 9"/>
            <p:cNvSpPr/>
            <p:nvPr/>
          </p:nvSpPr>
          <p:spPr>
            <a:xfrm>
              <a:off x="0" y="0"/>
              <a:ext cx="2982731" cy="1765653"/>
            </a:xfrm>
            <a:custGeom>
              <a:avLst/>
              <a:gdLst/>
              <a:ahLst/>
              <a:cxnLst/>
              <a:rect l="l" t="t" r="r" b="b"/>
              <a:pathLst>
                <a:path w="2982731" h="1765653">
                  <a:moveTo>
                    <a:pt x="21192" y="0"/>
                  </a:moveTo>
                  <a:lnTo>
                    <a:pt x="2961539" y="0"/>
                  </a:lnTo>
                  <a:cubicBezTo>
                    <a:pt x="2967159" y="0"/>
                    <a:pt x="2972549" y="2233"/>
                    <a:pt x="2976524" y="6207"/>
                  </a:cubicBezTo>
                  <a:cubicBezTo>
                    <a:pt x="2980498" y="10181"/>
                    <a:pt x="2982731" y="15571"/>
                    <a:pt x="2982731" y="21192"/>
                  </a:cubicBezTo>
                  <a:lnTo>
                    <a:pt x="2982731" y="1744461"/>
                  </a:lnTo>
                  <a:cubicBezTo>
                    <a:pt x="2982731" y="1750082"/>
                    <a:pt x="2980498" y="1755472"/>
                    <a:pt x="2976524" y="1759446"/>
                  </a:cubicBezTo>
                  <a:cubicBezTo>
                    <a:pt x="2972549" y="1763421"/>
                    <a:pt x="2967159" y="1765653"/>
                    <a:pt x="2961539" y="1765653"/>
                  </a:cubicBezTo>
                  <a:lnTo>
                    <a:pt x="21192" y="1765653"/>
                  </a:lnTo>
                  <a:cubicBezTo>
                    <a:pt x="15571" y="1765653"/>
                    <a:pt x="10181" y="1763421"/>
                    <a:pt x="6207" y="1759446"/>
                  </a:cubicBezTo>
                  <a:cubicBezTo>
                    <a:pt x="2233" y="1755472"/>
                    <a:pt x="0" y="1750082"/>
                    <a:pt x="0" y="1744461"/>
                  </a:cubicBezTo>
                  <a:lnTo>
                    <a:pt x="0" y="21192"/>
                  </a:lnTo>
                  <a:cubicBezTo>
                    <a:pt x="0" y="15571"/>
                    <a:pt x="2233" y="10181"/>
                    <a:pt x="6207" y="6207"/>
                  </a:cubicBezTo>
                  <a:cubicBezTo>
                    <a:pt x="10181" y="2233"/>
                    <a:pt x="15571" y="0"/>
                    <a:pt x="21192" y="0"/>
                  </a:cubicBezTo>
                  <a:close/>
                </a:path>
              </a:pathLst>
            </a:custGeom>
            <a:solidFill>
              <a:srgbClr val="F8F8F8">
                <a:alpha val="51765"/>
              </a:srgbClr>
            </a:solidFill>
          </p:spPr>
        </p:sp>
        <p:sp>
          <p:nvSpPr>
            <p:cNvPr id="10" name="TextBox 10"/>
            <p:cNvSpPr txBox="1"/>
            <p:nvPr/>
          </p:nvSpPr>
          <p:spPr>
            <a:xfrm>
              <a:off x="0" y="-38100"/>
              <a:ext cx="2982731" cy="1803753"/>
            </a:xfrm>
            <a:prstGeom prst="rect">
              <a:avLst/>
            </a:prstGeom>
          </p:spPr>
          <p:txBody>
            <a:bodyPr lIns="50800" tIns="50800" rIns="50800" bIns="50800" rtlCol="0" anchor="ctr"/>
            <a:lstStyle/>
            <a:p>
              <a:pPr algn="ctr">
                <a:lnSpc>
                  <a:spcPts val="3499"/>
                </a:lnSpc>
              </a:pPr>
              <a:endParaRPr/>
            </a:p>
          </p:txBody>
        </p:sp>
      </p:grpSp>
      <p:grpSp>
        <p:nvGrpSpPr>
          <p:cNvPr id="11" name="Group 11"/>
          <p:cNvGrpSpPr/>
          <p:nvPr/>
        </p:nvGrpSpPr>
        <p:grpSpPr>
          <a:xfrm>
            <a:off x="3481472" y="7574067"/>
            <a:ext cx="11325055" cy="946061"/>
            <a:chOff x="0" y="0"/>
            <a:chExt cx="2982731" cy="249168"/>
          </a:xfrm>
        </p:grpSpPr>
        <p:sp>
          <p:nvSpPr>
            <p:cNvPr id="12" name="Freeform 12"/>
            <p:cNvSpPr/>
            <p:nvPr/>
          </p:nvSpPr>
          <p:spPr>
            <a:xfrm>
              <a:off x="0" y="0"/>
              <a:ext cx="2982731" cy="249168"/>
            </a:xfrm>
            <a:custGeom>
              <a:avLst/>
              <a:gdLst/>
              <a:ahLst/>
              <a:cxnLst/>
              <a:rect l="l" t="t" r="r" b="b"/>
              <a:pathLst>
                <a:path w="2982731" h="249168">
                  <a:moveTo>
                    <a:pt x="4102" y="0"/>
                  </a:moveTo>
                  <a:lnTo>
                    <a:pt x="2978629" y="0"/>
                  </a:lnTo>
                  <a:cubicBezTo>
                    <a:pt x="2979717" y="0"/>
                    <a:pt x="2980760" y="432"/>
                    <a:pt x="2981529" y="1201"/>
                  </a:cubicBezTo>
                  <a:cubicBezTo>
                    <a:pt x="2982298" y="1971"/>
                    <a:pt x="2982731" y="3014"/>
                    <a:pt x="2982731" y="4102"/>
                  </a:cubicBezTo>
                  <a:lnTo>
                    <a:pt x="2982731" y="245067"/>
                  </a:lnTo>
                  <a:cubicBezTo>
                    <a:pt x="2982731" y="246154"/>
                    <a:pt x="2982298" y="247198"/>
                    <a:pt x="2981529" y="247967"/>
                  </a:cubicBezTo>
                  <a:cubicBezTo>
                    <a:pt x="2980760" y="248736"/>
                    <a:pt x="2979717" y="249168"/>
                    <a:pt x="2978629" y="249168"/>
                  </a:cubicBezTo>
                  <a:lnTo>
                    <a:pt x="4102" y="249168"/>
                  </a:lnTo>
                  <a:cubicBezTo>
                    <a:pt x="3014" y="249168"/>
                    <a:pt x="1971" y="248736"/>
                    <a:pt x="1201" y="247967"/>
                  </a:cubicBezTo>
                  <a:cubicBezTo>
                    <a:pt x="432" y="247198"/>
                    <a:pt x="0" y="246154"/>
                    <a:pt x="0" y="245067"/>
                  </a:cubicBezTo>
                  <a:lnTo>
                    <a:pt x="0" y="4102"/>
                  </a:lnTo>
                  <a:cubicBezTo>
                    <a:pt x="0" y="3014"/>
                    <a:pt x="432" y="1971"/>
                    <a:pt x="1201" y="1201"/>
                  </a:cubicBezTo>
                  <a:cubicBezTo>
                    <a:pt x="1971" y="432"/>
                    <a:pt x="3014" y="0"/>
                    <a:pt x="4102" y="0"/>
                  </a:cubicBezTo>
                  <a:close/>
                </a:path>
              </a:pathLst>
            </a:custGeom>
            <a:solidFill>
              <a:srgbClr val="F8F8F8"/>
            </a:solidFill>
          </p:spPr>
        </p:sp>
        <p:sp>
          <p:nvSpPr>
            <p:cNvPr id="13" name="TextBox 13"/>
            <p:cNvSpPr txBox="1"/>
            <p:nvPr/>
          </p:nvSpPr>
          <p:spPr>
            <a:xfrm>
              <a:off x="0" y="-47625"/>
              <a:ext cx="2982731" cy="296793"/>
            </a:xfrm>
            <a:prstGeom prst="rect">
              <a:avLst/>
            </a:prstGeom>
          </p:spPr>
          <p:txBody>
            <a:bodyPr lIns="254000" tIns="254000" rIns="254000" bIns="254000" rtlCol="0" anchor="ctr"/>
            <a:lstStyle/>
            <a:p>
              <a:pPr algn="ctr">
                <a:lnSpc>
                  <a:spcPts val="3779"/>
                </a:lnSpc>
              </a:pPr>
              <a:r>
                <a:rPr lang="en-US" sz="2699">
                  <a:solidFill>
                    <a:srgbClr val="3C3C3D"/>
                  </a:solidFill>
                  <a:latin typeface="Cabin Medium"/>
                </a:rPr>
                <a:t>Nhóm 5</a:t>
              </a:r>
            </a:p>
          </p:txBody>
        </p:sp>
      </p:grpSp>
      <p:sp>
        <p:nvSpPr>
          <p:cNvPr id="14" name="Freeform 14"/>
          <p:cNvSpPr/>
          <p:nvPr/>
        </p:nvSpPr>
        <p:spPr>
          <a:xfrm>
            <a:off x="16241448" y="904869"/>
            <a:ext cx="2895048" cy="3421643"/>
          </a:xfrm>
          <a:custGeom>
            <a:avLst/>
            <a:gdLst/>
            <a:ahLst/>
            <a:cxnLst/>
            <a:rect l="l" t="t" r="r" b="b"/>
            <a:pathLst>
              <a:path w="2895048" h="3421643">
                <a:moveTo>
                  <a:pt x="0" y="0"/>
                </a:moveTo>
                <a:lnTo>
                  <a:pt x="2895048" y="0"/>
                </a:lnTo>
                <a:lnTo>
                  <a:pt x="2895048" y="3421643"/>
                </a:lnTo>
                <a:lnTo>
                  <a:pt x="0" y="3421643"/>
                </a:lnTo>
                <a:lnTo>
                  <a:pt x="0" y="0"/>
                </a:lnTo>
                <a:close/>
              </a:path>
            </a:pathLst>
          </a:custGeom>
          <a:blipFill>
            <a:blip r:embed="rId8">
              <a:alphaModFix amt="81000"/>
            </a:blip>
            <a:stretch>
              <a:fillRect/>
            </a:stretch>
          </a:blipFill>
        </p:spPr>
      </p:sp>
      <p:sp>
        <p:nvSpPr>
          <p:cNvPr id="15" name="Freeform 15"/>
          <p:cNvSpPr/>
          <p:nvPr/>
        </p:nvSpPr>
        <p:spPr>
          <a:xfrm rot="-5268899">
            <a:off x="-1689528" y="8005807"/>
            <a:ext cx="4450576" cy="4055588"/>
          </a:xfrm>
          <a:custGeom>
            <a:avLst/>
            <a:gdLst/>
            <a:ahLst/>
            <a:cxnLst/>
            <a:rect l="l" t="t" r="r" b="b"/>
            <a:pathLst>
              <a:path w="4450576" h="4055588">
                <a:moveTo>
                  <a:pt x="0" y="0"/>
                </a:moveTo>
                <a:lnTo>
                  <a:pt x="4450576" y="0"/>
                </a:lnTo>
                <a:lnTo>
                  <a:pt x="4450576" y="4055588"/>
                </a:lnTo>
                <a:lnTo>
                  <a:pt x="0" y="4055588"/>
                </a:lnTo>
                <a:lnTo>
                  <a:pt x="0" y="0"/>
                </a:lnTo>
                <a:close/>
              </a:path>
            </a:pathLst>
          </a:custGeom>
          <a:blipFill>
            <a:blip r:embed="rId9">
              <a:alphaModFix amt="82000"/>
            </a:blip>
            <a:stretch>
              <a:fillRect/>
            </a:stretch>
          </a:blipFill>
        </p:spPr>
      </p:sp>
      <p:sp>
        <p:nvSpPr>
          <p:cNvPr id="16" name="TextBox 16"/>
          <p:cNvSpPr txBox="1"/>
          <p:nvPr/>
        </p:nvSpPr>
        <p:spPr>
          <a:xfrm>
            <a:off x="4048840" y="1984373"/>
            <a:ext cx="9790139" cy="6623050"/>
          </a:xfrm>
          <a:prstGeom prst="rect">
            <a:avLst/>
          </a:prstGeom>
        </p:spPr>
        <p:txBody>
          <a:bodyPr lIns="0" tIns="0" rIns="0" bIns="0" rtlCol="0" anchor="t">
            <a:spAutoFit/>
          </a:bodyPr>
          <a:lstStyle/>
          <a:p>
            <a:pPr algn="ctr">
              <a:lnSpc>
                <a:spcPts val="8749"/>
              </a:lnSpc>
            </a:pPr>
            <a:r>
              <a:rPr lang="en-US" sz="6999" spc="-139">
                <a:solidFill>
                  <a:srgbClr val="3C3C3D"/>
                </a:solidFill>
                <a:latin typeface="Cabin Medium"/>
              </a:rPr>
              <a:t>XÂY DỰNG ỨNG DỤNG QUẢN LÝ NHÂN SỰ</a:t>
            </a:r>
          </a:p>
          <a:p>
            <a:pPr algn="ctr">
              <a:lnSpc>
                <a:spcPts val="8749"/>
              </a:lnSpc>
            </a:pPr>
            <a:r>
              <a:rPr lang="en-US" sz="6999" spc="-139">
                <a:solidFill>
                  <a:srgbClr val="3C3C3D"/>
                </a:solidFill>
                <a:latin typeface="Cabin Medium"/>
              </a:rPr>
              <a:t>theo mô hình OOP bằng ngôn ngữ lập trình Python</a:t>
            </a:r>
          </a:p>
          <a:p>
            <a:pPr algn="ctr">
              <a:lnSpc>
                <a:spcPts val="8749"/>
              </a:lnSpc>
            </a:pPr>
            <a:endParaRPr lang="en-US" sz="6999" spc="-139">
              <a:solidFill>
                <a:srgbClr val="3C3C3D"/>
              </a:solidFill>
              <a:latin typeface="Cabin Medium"/>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Freeform 2"/>
          <p:cNvSpPr/>
          <p:nvPr/>
        </p:nvSpPr>
        <p:spPr>
          <a:xfrm>
            <a:off x="-215969" y="-121335"/>
            <a:ext cx="19352465" cy="10872567"/>
          </a:xfrm>
          <a:custGeom>
            <a:avLst/>
            <a:gdLst/>
            <a:ahLst/>
            <a:cxnLst/>
            <a:rect l="l" t="t" r="r" b="b"/>
            <a:pathLst>
              <a:path w="19352465" h="10872567">
                <a:moveTo>
                  <a:pt x="0" y="0"/>
                </a:moveTo>
                <a:lnTo>
                  <a:pt x="19352465" y="0"/>
                </a:lnTo>
                <a:lnTo>
                  <a:pt x="19352465" y="10872567"/>
                </a:lnTo>
                <a:lnTo>
                  <a:pt x="0" y="1087256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7484517" y="-623287"/>
            <a:ext cx="3315327" cy="3311183"/>
          </a:xfrm>
          <a:custGeom>
            <a:avLst/>
            <a:gdLst/>
            <a:ahLst/>
            <a:cxnLst/>
            <a:rect l="l" t="t" r="r" b="b"/>
            <a:pathLst>
              <a:path w="3315327" h="3311183">
                <a:moveTo>
                  <a:pt x="0" y="0"/>
                </a:moveTo>
                <a:lnTo>
                  <a:pt x="3315327" y="0"/>
                </a:lnTo>
                <a:lnTo>
                  <a:pt x="3315327" y="3311182"/>
                </a:lnTo>
                <a:lnTo>
                  <a:pt x="0" y="3311182"/>
                </a:lnTo>
                <a:lnTo>
                  <a:pt x="0" y="0"/>
                </a:lnTo>
                <a:close/>
              </a:path>
            </a:pathLst>
          </a:custGeom>
          <a:blipFill>
            <a:blip r:embed="rId4"/>
            <a:stretch>
              <a:fillRect/>
            </a:stretch>
          </a:blipFill>
        </p:spPr>
      </p:sp>
      <p:grpSp>
        <p:nvGrpSpPr>
          <p:cNvPr id="4" name="Group 4"/>
          <p:cNvGrpSpPr/>
          <p:nvPr/>
        </p:nvGrpSpPr>
        <p:grpSpPr>
          <a:xfrm>
            <a:off x="1025061" y="1028700"/>
            <a:ext cx="16234239" cy="8229600"/>
            <a:chOff x="0" y="0"/>
            <a:chExt cx="4275684" cy="2167467"/>
          </a:xfrm>
        </p:grpSpPr>
        <p:sp>
          <p:nvSpPr>
            <p:cNvPr id="5" name="Freeform 5"/>
            <p:cNvSpPr/>
            <p:nvPr/>
          </p:nvSpPr>
          <p:spPr>
            <a:xfrm>
              <a:off x="0" y="0"/>
              <a:ext cx="4275684" cy="2167467"/>
            </a:xfrm>
            <a:custGeom>
              <a:avLst/>
              <a:gdLst/>
              <a:ahLst/>
              <a:cxnLst/>
              <a:rect l="l" t="t" r="r" b="b"/>
              <a:pathLst>
                <a:path w="4275684" h="2167467">
                  <a:moveTo>
                    <a:pt x="14784" y="0"/>
                  </a:moveTo>
                  <a:lnTo>
                    <a:pt x="4260901" y="0"/>
                  </a:lnTo>
                  <a:cubicBezTo>
                    <a:pt x="4269065" y="0"/>
                    <a:pt x="4275684" y="6619"/>
                    <a:pt x="4275684" y="14784"/>
                  </a:cubicBezTo>
                  <a:lnTo>
                    <a:pt x="4275684" y="2152683"/>
                  </a:lnTo>
                  <a:cubicBezTo>
                    <a:pt x="4275684" y="2156604"/>
                    <a:pt x="4274127" y="2160364"/>
                    <a:pt x="4271354" y="2163137"/>
                  </a:cubicBezTo>
                  <a:cubicBezTo>
                    <a:pt x="4268582" y="2165909"/>
                    <a:pt x="4264822" y="2167467"/>
                    <a:pt x="4260901" y="2167467"/>
                  </a:cubicBezTo>
                  <a:lnTo>
                    <a:pt x="14784" y="2167467"/>
                  </a:lnTo>
                  <a:cubicBezTo>
                    <a:pt x="10863" y="2167467"/>
                    <a:pt x="7102" y="2165909"/>
                    <a:pt x="4330" y="2163137"/>
                  </a:cubicBezTo>
                  <a:cubicBezTo>
                    <a:pt x="1558" y="2160364"/>
                    <a:pt x="0" y="2156604"/>
                    <a:pt x="0" y="2152683"/>
                  </a:cubicBezTo>
                  <a:lnTo>
                    <a:pt x="0" y="14784"/>
                  </a:lnTo>
                  <a:cubicBezTo>
                    <a:pt x="0" y="10863"/>
                    <a:pt x="1558" y="7102"/>
                    <a:pt x="4330" y="4330"/>
                  </a:cubicBezTo>
                  <a:cubicBezTo>
                    <a:pt x="7102" y="1558"/>
                    <a:pt x="10863" y="0"/>
                    <a:pt x="14784" y="0"/>
                  </a:cubicBezTo>
                  <a:close/>
                </a:path>
              </a:pathLst>
            </a:custGeom>
            <a:solidFill>
              <a:srgbClr val="F8F8F8">
                <a:alpha val="51765"/>
              </a:srgbClr>
            </a:solidFill>
          </p:spPr>
        </p:sp>
        <p:sp>
          <p:nvSpPr>
            <p:cNvPr id="6" name="TextBox 6"/>
            <p:cNvSpPr txBox="1"/>
            <p:nvPr/>
          </p:nvSpPr>
          <p:spPr>
            <a:xfrm>
              <a:off x="0" y="-38100"/>
              <a:ext cx="4275684" cy="2205567"/>
            </a:xfrm>
            <a:prstGeom prst="rect">
              <a:avLst/>
            </a:prstGeom>
          </p:spPr>
          <p:txBody>
            <a:bodyPr lIns="50800" tIns="50800" rIns="50800" bIns="50800" rtlCol="0" anchor="ctr"/>
            <a:lstStyle/>
            <a:p>
              <a:pPr algn="ctr">
                <a:lnSpc>
                  <a:spcPts val="3499"/>
                </a:lnSpc>
              </a:pPr>
              <a:endParaRPr/>
            </a:p>
          </p:txBody>
        </p:sp>
      </p:grpSp>
      <p:sp>
        <p:nvSpPr>
          <p:cNvPr id="7" name="Freeform 7"/>
          <p:cNvSpPr/>
          <p:nvPr/>
        </p:nvSpPr>
        <p:spPr>
          <a:xfrm rot="5106703">
            <a:off x="575536" y="8432387"/>
            <a:ext cx="2957802" cy="2880160"/>
          </a:xfrm>
          <a:custGeom>
            <a:avLst/>
            <a:gdLst/>
            <a:ahLst/>
            <a:cxnLst/>
            <a:rect l="l" t="t" r="r" b="b"/>
            <a:pathLst>
              <a:path w="2957802" h="2880160">
                <a:moveTo>
                  <a:pt x="0" y="0"/>
                </a:moveTo>
                <a:lnTo>
                  <a:pt x="2957802" y="0"/>
                </a:lnTo>
                <a:lnTo>
                  <a:pt x="2957802" y="2880160"/>
                </a:lnTo>
                <a:lnTo>
                  <a:pt x="0" y="2880160"/>
                </a:lnTo>
                <a:lnTo>
                  <a:pt x="0" y="0"/>
                </a:lnTo>
                <a:close/>
              </a:path>
            </a:pathLst>
          </a:custGeom>
          <a:blipFill>
            <a:blip r:embed="rId5">
              <a:alphaModFix amt="67000"/>
            </a:blip>
            <a:stretch>
              <a:fillRect/>
            </a:stretch>
          </a:blipFill>
        </p:spPr>
      </p:sp>
      <p:sp>
        <p:nvSpPr>
          <p:cNvPr id="8" name="Freeform 8"/>
          <p:cNvSpPr/>
          <p:nvPr/>
        </p:nvSpPr>
        <p:spPr>
          <a:xfrm rot="584447">
            <a:off x="16459940" y="4744373"/>
            <a:ext cx="2479566" cy="2539889"/>
          </a:xfrm>
          <a:custGeom>
            <a:avLst/>
            <a:gdLst/>
            <a:ahLst/>
            <a:cxnLst/>
            <a:rect l="l" t="t" r="r" b="b"/>
            <a:pathLst>
              <a:path w="2479566" h="2539889">
                <a:moveTo>
                  <a:pt x="0" y="0"/>
                </a:moveTo>
                <a:lnTo>
                  <a:pt x="2479567" y="0"/>
                </a:lnTo>
                <a:lnTo>
                  <a:pt x="2479567" y="2539889"/>
                </a:lnTo>
                <a:lnTo>
                  <a:pt x="0" y="2539889"/>
                </a:lnTo>
                <a:lnTo>
                  <a:pt x="0" y="0"/>
                </a:lnTo>
                <a:close/>
              </a:path>
            </a:pathLst>
          </a:custGeom>
          <a:blipFill>
            <a:blip r:embed="rId6"/>
            <a:stretch>
              <a:fillRect/>
            </a:stretch>
          </a:blipFill>
        </p:spPr>
      </p:sp>
      <p:grpSp>
        <p:nvGrpSpPr>
          <p:cNvPr id="9" name="Group 9"/>
          <p:cNvGrpSpPr/>
          <p:nvPr/>
        </p:nvGrpSpPr>
        <p:grpSpPr>
          <a:xfrm>
            <a:off x="12359696" y="1028700"/>
            <a:ext cx="4899604" cy="8229600"/>
            <a:chOff x="0" y="0"/>
            <a:chExt cx="1290431" cy="2167467"/>
          </a:xfrm>
        </p:grpSpPr>
        <p:sp>
          <p:nvSpPr>
            <p:cNvPr id="10" name="Freeform 10"/>
            <p:cNvSpPr/>
            <p:nvPr/>
          </p:nvSpPr>
          <p:spPr>
            <a:xfrm>
              <a:off x="0" y="0"/>
              <a:ext cx="1290431" cy="2167467"/>
            </a:xfrm>
            <a:custGeom>
              <a:avLst/>
              <a:gdLst/>
              <a:ahLst/>
              <a:cxnLst/>
              <a:rect l="l" t="t" r="r" b="b"/>
              <a:pathLst>
                <a:path w="1290431" h="2167467">
                  <a:moveTo>
                    <a:pt x="48983" y="0"/>
                  </a:moveTo>
                  <a:lnTo>
                    <a:pt x="1241447" y="0"/>
                  </a:lnTo>
                  <a:cubicBezTo>
                    <a:pt x="1254439" y="0"/>
                    <a:pt x="1266898" y="5161"/>
                    <a:pt x="1276084" y="14347"/>
                  </a:cubicBezTo>
                  <a:cubicBezTo>
                    <a:pt x="1285270" y="23533"/>
                    <a:pt x="1290431" y="35992"/>
                    <a:pt x="1290431" y="48983"/>
                  </a:cubicBezTo>
                  <a:lnTo>
                    <a:pt x="1290431" y="2118483"/>
                  </a:lnTo>
                  <a:cubicBezTo>
                    <a:pt x="1290431" y="2131475"/>
                    <a:pt x="1285270" y="2143934"/>
                    <a:pt x="1276084" y="2153120"/>
                  </a:cubicBezTo>
                  <a:cubicBezTo>
                    <a:pt x="1266898" y="2162306"/>
                    <a:pt x="1254439" y="2167467"/>
                    <a:pt x="1241447" y="2167467"/>
                  </a:cubicBezTo>
                  <a:lnTo>
                    <a:pt x="48983" y="2167467"/>
                  </a:lnTo>
                  <a:cubicBezTo>
                    <a:pt x="35992" y="2167467"/>
                    <a:pt x="23533" y="2162306"/>
                    <a:pt x="14347" y="2153120"/>
                  </a:cubicBezTo>
                  <a:cubicBezTo>
                    <a:pt x="5161" y="2143934"/>
                    <a:pt x="0" y="2131475"/>
                    <a:pt x="0" y="2118483"/>
                  </a:cubicBezTo>
                  <a:lnTo>
                    <a:pt x="0" y="48983"/>
                  </a:lnTo>
                  <a:cubicBezTo>
                    <a:pt x="0" y="35992"/>
                    <a:pt x="5161" y="23533"/>
                    <a:pt x="14347" y="14347"/>
                  </a:cubicBezTo>
                  <a:cubicBezTo>
                    <a:pt x="23533" y="5161"/>
                    <a:pt x="35992" y="0"/>
                    <a:pt x="48983" y="0"/>
                  </a:cubicBezTo>
                  <a:close/>
                </a:path>
              </a:pathLst>
            </a:custGeom>
            <a:solidFill>
              <a:srgbClr val="F8F8F8"/>
            </a:solidFill>
          </p:spPr>
        </p:sp>
        <p:sp>
          <p:nvSpPr>
            <p:cNvPr id="11" name="TextBox 11"/>
            <p:cNvSpPr txBox="1"/>
            <p:nvPr/>
          </p:nvSpPr>
          <p:spPr>
            <a:xfrm>
              <a:off x="0" y="-38100"/>
              <a:ext cx="1290431" cy="2205567"/>
            </a:xfrm>
            <a:prstGeom prst="rect">
              <a:avLst/>
            </a:prstGeom>
          </p:spPr>
          <p:txBody>
            <a:bodyPr lIns="50800" tIns="50800" rIns="50800" bIns="50800" rtlCol="0" anchor="ctr"/>
            <a:lstStyle/>
            <a:p>
              <a:pPr algn="ctr">
                <a:lnSpc>
                  <a:spcPts val="3499"/>
                </a:lnSpc>
              </a:pPr>
              <a:endParaRPr/>
            </a:p>
          </p:txBody>
        </p:sp>
      </p:grpSp>
      <p:sp>
        <p:nvSpPr>
          <p:cNvPr id="12" name="TextBox 12"/>
          <p:cNvSpPr txBox="1"/>
          <p:nvPr/>
        </p:nvSpPr>
        <p:spPr>
          <a:xfrm>
            <a:off x="1796277" y="4783395"/>
            <a:ext cx="9827132" cy="1381125"/>
          </a:xfrm>
          <a:prstGeom prst="rect">
            <a:avLst/>
          </a:prstGeom>
        </p:spPr>
        <p:txBody>
          <a:bodyPr lIns="0" tIns="0" rIns="0" bIns="0" rtlCol="0" anchor="t">
            <a:spAutoFit/>
          </a:bodyPr>
          <a:lstStyle/>
          <a:p>
            <a:pPr marL="0" lvl="0" indent="0">
              <a:lnSpc>
                <a:spcPts val="10800"/>
              </a:lnSpc>
              <a:spcBef>
                <a:spcPct val="0"/>
              </a:spcBef>
            </a:pPr>
            <a:r>
              <a:rPr lang="en-US" sz="9000" spc="-179">
                <a:solidFill>
                  <a:srgbClr val="3C3C3D"/>
                </a:solidFill>
                <a:latin typeface="Cabin"/>
              </a:rPr>
              <a:t>Phần 3. Kết luận</a:t>
            </a:r>
          </a:p>
        </p:txBody>
      </p:sp>
      <p:sp>
        <p:nvSpPr>
          <p:cNvPr id="13" name="TextBox 13"/>
          <p:cNvSpPr txBox="1"/>
          <p:nvPr/>
        </p:nvSpPr>
        <p:spPr>
          <a:xfrm>
            <a:off x="13070049" y="2466890"/>
            <a:ext cx="3478898" cy="4695825"/>
          </a:xfrm>
          <a:prstGeom prst="rect">
            <a:avLst/>
          </a:prstGeom>
        </p:spPr>
        <p:txBody>
          <a:bodyPr lIns="0" tIns="0" rIns="0" bIns="0" rtlCol="0" anchor="t">
            <a:spAutoFit/>
          </a:bodyPr>
          <a:lstStyle/>
          <a:p>
            <a:pPr marL="647697" lvl="1" indent="-323848" algn="ctr">
              <a:lnSpc>
                <a:spcPts val="4199"/>
              </a:lnSpc>
              <a:buFont typeface="Arial"/>
              <a:buChar char="•"/>
            </a:pPr>
            <a:r>
              <a:rPr lang="en-US" sz="2999">
                <a:solidFill>
                  <a:srgbClr val="3C3C3D"/>
                </a:solidFill>
                <a:latin typeface="Cabin"/>
              </a:rPr>
              <a:t>Hướng phát triển của ứng dụng</a:t>
            </a:r>
          </a:p>
          <a:p>
            <a:pPr algn="ctr">
              <a:lnSpc>
                <a:spcPts val="4199"/>
              </a:lnSpc>
            </a:pPr>
            <a:endParaRPr lang="en-US" sz="2999">
              <a:solidFill>
                <a:srgbClr val="3C3C3D"/>
              </a:solidFill>
              <a:latin typeface="Cabin"/>
            </a:endParaRPr>
          </a:p>
          <a:p>
            <a:pPr algn="ctr">
              <a:lnSpc>
                <a:spcPts val="4199"/>
              </a:lnSpc>
            </a:pPr>
            <a:endParaRPr lang="en-US" sz="2999">
              <a:solidFill>
                <a:srgbClr val="3C3C3D"/>
              </a:solidFill>
              <a:latin typeface="Cabin"/>
            </a:endParaRPr>
          </a:p>
          <a:p>
            <a:pPr algn="ctr">
              <a:lnSpc>
                <a:spcPts val="4199"/>
              </a:lnSpc>
            </a:pPr>
            <a:endParaRPr lang="en-US" sz="2999">
              <a:solidFill>
                <a:srgbClr val="3C3C3D"/>
              </a:solidFill>
              <a:latin typeface="Cabin"/>
            </a:endParaRPr>
          </a:p>
          <a:p>
            <a:pPr algn="ctr">
              <a:lnSpc>
                <a:spcPts val="4199"/>
              </a:lnSpc>
            </a:pPr>
            <a:endParaRPr lang="en-US" sz="2999">
              <a:solidFill>
                <a:srgbClr val="3C3C3D"/>
              </a:solidFill>
              <a:latin typeface="Cabin"/>
            </a:endParaRPr>
          </a:p>
          <a:p>
            <a:pPr algn="ctr">
              <a:lnSpc>
                <a:spcPts val="4199"/>
              </a:lnSpc>
            </a:pPr>
            <a:endParaRPr lang="en-US" sz="2999">
              <a:solidFill>
                <a:srgbClr val="3C3C3D"/>
              </a:solidFill>
              <a:latin typeface="Cabin"/>
            </a:endParaRPr>
          </a:p>
          <a:p>
            <a:pPr algn="ctr">
              <a:lnSpc>
                <a:spcPts val="4199"/>
              </a:lnSpc>
            </a:pPr>
            <a:endParaRPr lang="en-US" sz="2999">
              <a:solidFill>
                <a:srgbClr val="3C3C3D"/>
              </a:solidFill>
              <a:latin typeface="Cabin"/>
            </a:endParaRPr>
          </a:p>
          <a:p>
            <a:pPr marL="647697" lvl="1" indent="-323848" algn="ctr">
              <a:lnSpc>
                <a:spcPts val="4199"/>
              </a:lnSpc>
              <a:buFont typeface="Arial"/>
              <a:buChar char="•"/>
            </a:pPr>
            <a:r>
              <a:rPr lang="en-US" sz="2999">
                <a:solidFill>
                  <a:srgbClr val="3C3C3D"/>
                </a:solidFill>
                <a:latin typeface="Cabin"/>
              </a:rPr>
              <a:t>Kết luận</a:t>
            </a:r>
          </a:p>
        </p:txBody>
      </p:sp>
      <p:grpSp>
        <p:nvGrpSpPr>
          <p:cNvPr id="14" name="Group 14"/>
          <p:cNvGrpSpPr/>
          <p:nvPr/>
        </p:nvGrpSpPr>
        <p:grpSpPr>
          <a:xfrm>
            <a:off x="1796277" y="1617202"/>
            <a:ext cx="2980047" cy="540312"/>
            <a:chOff x="0" y="0"/>
            <a:chExt cx="3973396" cy="720416"/>
          </a:xfrm>
        </p:grpSpPr>
        <p:sp>
          <p:nvSpPr>
            <p:cNvPr id="15" name="Freeform 15"/>
            <p:cNvSpPr/>
            <p:nvPr/>
          </p:nvSpPr>
          <p:spPr>
            <a:xfrm>
              <a:off x="0" y="0"/>
              <a:ext cx="615628" cy="720416"/>
            </a:xfrm>
            <a:custGeom>
              <a:avLst/>
              <a:gdLst/>
              <a:ahLst/>
              <a:cxnLst/>
              <a:rect l="l" t="t" r="r" b="b"/>
              <a:pathLst>
                <a:path w="615628" h="720416">
                  <a:moveTo>
                    <a:pt x="0" y="0"/>
                  </a:moveTo>
                  <a:lnTo>
                    <a:pt x="615628" y="0"/>
                  </a:lnTo>
                  <a:lnTo>
                    <a:pt x="615628" y="720416"/>
                  </a:lnTo>
                  <a:lnTo>
                    <a:pt x="0" y="72041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6" name="TextBox 16"/>
            <p:cNvSpPr txBox="1"/>
            <p:nvPr/>
          </p:nvSpPr>
          <p:spPr>
            <a:xfrm>
              <a:off x="858683" y="25160"/>
              <a:ext cx="3114713" cy="641521"/>
            </a:xfrm>
            <a:prstGeom prst="rect">
              <a:avLst/>
            </a:prstGeom>
          </p:spPr>
          <p:txBody>
            <a:bodyPr lIns="0" tIns="0" rIns="0" bIns="0" rtlCol="0" anchor="t">
              <a:spAutoFit/>
            </a:bodyPr>
            <a:lstStyle/>
            <a:p>
              <a:pPr>
                <a:lnSpc>
                  <a:spcPts val="1961"/>
                </a:lnSpc>
                <a:spcBef>
                  <a:spcPct val="0"/>
                </a:spcBef>
              </a:pPr>
              <a:r>
                <a:rPr lang="en-US" sz="1401">
                  <a:solidFill>
                    <a:srgbClr val="3C3C3D"/>
                  </a:solidFill>
                  <a:latin typeface="Cabin Medium"/>
                </a:rPr>
                <a:t>LẬP TRÌNH HƯỚNG ĐỐI TƯỢNG - NHÓM 5</a:t>
              </a: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Freeform 2"/>
          <p:cNvSpPr/>
          <p:nvPr/>
        </p:nvSpPr>
        <p:spPr>
          <a:xfrm rot="-8240435">
            <a:off x="7901825" y="2769008"/>
            <a:ext cx="4049653" cy="4039529"/>
          </a:xfrm>
          <a:custGeom>
            <a:avLst/>
            <a:gdLst/>
            <a:ahLst/>
            <a:cxnLst/>
            <a:rect l="l" t="t" r="r" b="b"/>
            <a:pathLst>
              <a:path w="4049653" h="4039529">
                <a:moveTo>
                  <a:pt x="0" y="0"/>
                </a:moveTo>
                <a:lnTo>
                  <a:pt x="4049654" y="0"/>
                </a:lnTo>
                <a:lnTo>
                  <a:pt x="4049654" y="4039530"/>
                </a:lnTo>
                <a:lnTo>
                  <a:pt x="0" y="4039530"/>
                </a:lnTo>
                <a:lnTo>
                  <a:pt x="0" y="0"/>
                </a:lnTo>
                <a:close/>
              </a:path>
            </a:pathLst>
          </a:custGeom>
          <a:blipFill>
            <a:blip r:embed="rId2"/>
            <a:stretch>
              <a:fillRect/>
            </a:stretch>
          </a:blipFill>
        </p:spPr>
      </p:sp>
      <p:grpSp>
        <p:nvGrpSpPr>
          <p:cNvPr id="3" name="Group 3"/>
          <p:cNvGrpSpPr/>
          <p:nvPr/>
        </p:nvGrpSpPr>
        <p:grpSpPr>
          <a:xfrm>
            <a:off x="10336006" y="0"/>
            <a:ext cx="8391970" cy="10287000"/>
            <a:chOff x="0" y="0"/>
            <a:chExt cx="2210231" cy="2709333"/>
          </a:xfrm>
        </p:grpSpPr>
        <p:sp>
          <p:nvSpPr>
            <p:cNvPr id="4" name="Freeform 4"/>
            <p:cNvSpPr/>
            <p:nvPr/>
          </p:nvSpPr>
          <p:spPr>
            <a:xfrm>
              <a:off x="0" y="0"/>
              <a:ext cx="2210231" cy="2709333"/>
            </a:xfrm>
            <a:custGeom>
              <a:avLst/>
              <a:gdLst/>
              <a:ahLst/>
              <a:cxnLst/>
              <a:rect l="l" t="t" r="r" b="b"/>
              <a:pathLst>
                <a:path w="2210231" h="2709333">
                  <a:moveTo>
                    <a:pt x="0" y="0"/>
                  </a:moveTo>
                  <a:lnTo>
                    <a:pt x="2210231" y="0"/>
                  </a:lnTo>
                  <a:lnTo>
                    <a:pt x="2210231" y="2709333"/>
                  </a:lnTo>
                  <a:lnTo>
                    <a:pt x="0" y="2709333"/>
                  </a:lnTo>
                  <a:close/>
                </a:path>
              </a:pathLst>
            </a:custGeom>
            <a:solidFill>
              <a:srgbClr val="FFD8EE"/>
            </a:solidFill>
          </p:spPr>
        </p:sp>
        <p:sp>
          <p:nvSpPr>
            <p:cNvPr id="5" name="TextBox 5"/>
            <p:cNvSpPr txBox="1"/>
            <p:nvPr/>
          </p:nvSpPr>
          <p:spPr>
            <a:xfrm>
              <a:off x="0" y="-38100"/>
              <a:ext cx="2210231" cy="2747433"/>
            </a:xfrm>
            <a:prstGeom prst="rect">
              <a:avLst/>
            </a:prstGeom>
          </p:spPr>
          <p:txBody>
            <a:bodyPr lIns="50800" tIns="50800" rIns="50800" bIns="50800" rtlCol="0" anchor="ctr"/>
            <a:lstStyle/>
            <a:p>
              <a:pPr algn="ctr">
                <a:lnSpc>
                  <a:spcPts val="3499"/>
                </a:lnSpc>
              </a:pPr>
              <a:endParaRPr/>
            </a:p>
          </p:txBody>
        </p:sp>
      </p:grpSp>
      <p:sp>
        <p:nvSpPr>
          <p:cNvPr id="6" name="TextBox 6"/>
          <p:cNvSpPr txBox="1"/>
          <p:nvPr/>
        </p:nvSpPr>
        <p:spPr>
          <a:xfrm>
            <a:off x="1426774" y="695325"/>
            <a:ext cx="7543444" cy="4124325"/>
          </a:xfrm>
          <a:prstGeom prst="rect">
            <a:avLst/>
          </a:prstGeom>
        </p:spPr>
        <p:txBody>
          <a:bodyPr lIns="0" tIns="0" rIns="0" bIns="0" rtlCol="0" anchor="t">
            <a:spAutoFit/>
          </a:bodyPr>
          <a:lstStyle/>
          <a:p>
            <a:pPr marL="0" lvl="0" indent="0" algn="ctr">
              <a:lnSpc>
                <a:spcPts val="10800"/>
              </a:lnSpc>
              <a:spcBef>
                <a:spcPct val="0"/>
              </a:spcBef>
            </a:pPr>
            <a:r>
              <a:rPr lang="en-US" sz="9000" spc="-179">
                <a:solidFill>
                  <a:srgbClr val="3C3C3D"/>
                </a:solidFill>
                <a:latin typeface="Cabin"/>
              </a:rPr>
              <a:t>Hướng phát triển của ứng dụng</a:t>
            </a:r>
          </a:p>
        </p:txBody>
      </p:sp>
      <p:sp>
        <p:nvSpPr>
          <p:cNvPr id="7" name="TextBox 7"/>
          <p:cNvSpPr txBox="1"/>
          <p:nvPr/>
        </p:nvSpPr>
        <p:spPr>
          <a:xfrm>
            <a:off x="11475342" y="1371912"/>
            <a:ext cx="5783958" cy="7423150"/>
          </a:xfrm>
          <a:prstGeom prst="rect">
            <a:avLst/>
          </a:prstGeom>
        </p:spPr>
        <p:txBody>
          <a:bodyPr lIns="0" tIns="0" rIns="0" bIns="0" rtlCol="0" anchor="t">
            <a:spAutoFit/>
          </a:bodyPr>
          <a:lstStyle/>
          <a:p>
            <a:pPr>
              <a:lnSpc>
                <a:spcPts val="3499"/>
              </a:lnSpc>
            </a:pPr>
            <a:r>
              <a:rPr lang="en-US" sz="2499">
                <a:solidFill>
                  <a:srgbClr val="3C3C3D"/>
                </a:solidFill>
                <a:latin typeface="Cabin"/>
              </a:rPr>
              <a:t>Nhờ việc lập trình hướng đối tượng, chương trình có thể dễ dàng phát triển, thêm một số các chức năng như:</a:t>
            </a:r>
          </a:p>
          <a:p>
            <a:pPr>
              <a:lnSpc>
                <a:spcPts val="3499"/>
              </a:lnSpc>
            </a:pPr>
            <a:r>
              <a:rPr lang="en-US" sz="2499">
                <a:solidFill>
                  <a:srgbClr val="3C3C3D"/>
                </a:solidFill>
                <a:latin typeface="Cabin"/>
              </a:rPr>
              <a:t>-Khi người dùng đăng nhập với vai trò quản lý cấp cao (Giám đốc, Tổng giám đốc) sẽ có quyền xem và chỉnh sửa được toàn bộ các thông tin</a:t>
            </a:r>
          </a:p>
          <a:p>
            <a:pPr>
              <a:lnSpc>
                <a:spcPts val="3499"/>
              </a:lnSpc>
            </a:pPr>
            <a:r>
              <a:rPr lang="en-US" sz="2499">
                <a:solidFill>
                  <a:srgbClr val="3C3C3D"/>
                </a:solidFill>
                <a:latin typeface="Cabin"/>
              </a:rPr>
              <a:t>-Khi người dùng đăng nhập với vai trò quản lý cấp trung (Trưởng phòng) sẽ có quyền chỉ xem và chỉnh sửa được một số thông tin.</a:t>
            </a:r>
          </a:p>
          <a:p>
            <a:pPr>
              <a:lnSpc>
                <a:spcPts val="3499"/>
              </a:lnSpc>
            </a:pPr>
            <a:r>
              <a:rPr lang="en-US" sz="2499">
                <a:solidFill>
                  <a:srgbClr val="3C3C3D"/>
                </a:solidFill>
                <a:latin typeface="Cabin"/>
              </a:rPr>
              <a:t>-Khi người dùng đăng nhập với vai trò nhân viên sẽ hạn chế quyền xem và chỉnh sửa thông tin.</a:t>
            </a:r>
          </a:p>
          <a:p>
            <a:pPr>
              <a:lnSpc>
                <a:spcPts val="3499"/>
              </a:lnSpc>
            </a:pPr>
            <a:r>
              <a:rPr lang="en-US" sz="2499">
                <a:solidFill>
                  <a:srgbClr val="3C3C3D"/>
                </a:solidFill>
                <a:latin typeface="Cabin"/>
              </a:rPr>
              <a:t>-Tạo ra các cửa sổ riêng biệt cho từng bảng (Nhân viên, Phòng ban, Lương, Vị trí)</a:t>
            </a:r>
          </a:p>
          <a:p>
            <a:pPr>
              <a:lnSpc>
                <a:spcPts val="3499"/>
              </a:lnSpc>
            </a:pPr>
            <a:endParaRPr lang="en-US" sz="2499">
              <a:solidFill>
                <a:srgbClr val="3C3C3D"/>
              </a:solidFill>
              <a:latin typeface="Cabin"/>
            </a:endParaRPr>
          </a:p>
        </p:txBody>
      </p:sp>
      <p:sp>
        <p:nvSpPr>
          <p:cNvPr id="8" name="Freeform 8"/>
          <p:cNvSpPr/>
          <p:nvPr/>
        </p:nvSpPr>
        <p:spPr>
          <a:xfrm rot="-5920162">
            <a:off x="2348784" y="4266731"/>
            <a:ext cx="4672813" cy="4661131"/>
          </a:xfrm>
          <a:custGeom>
            <a:avLst/>
            <a:gdLst/>
            <a:ahLst/>
            <a:cxnLst/>
            <a:rect l="l" t="t" r="r" b="b"/>
            <a:pathLst>
              <a:path w="4672813" h="4661131">
                <a:moveTo>
                  <a:pt x="0" y="0"/>
                </a:moveTo>
                <a:lnTo>
                  <a:pt x="4672812" y="0"/>
                </a:lnTo>
                <a:lnTo>
                  <a:pt x="4672812" y="4661130"/>
                </a:lnTo>
                <a:lnTo>
                  <a:pt x="0" y="4661130"/>
                </a:lnTo>
                <a:lnTo>
                  <a:pt x="0" y="0"/>
                </a:lnTo>
                <a:close/>
              </a:path>
            </a:pathLst>
          </a:custGeom>
          <a:blipFill>
            <a:blip r:embed="rId2">
              <a:alphaModFix amt="90000"/>
            </a:blip>
            <a:stretch>
              <a:fillRect/>
            </a:stretch>
          </a:blipFill>
        </p:spPr>
      </p:sp>
      <p:sp>
        <p:nvSpPr>
          <p:cNvPr id="9" name="Freeform 9"/>
          <p:cNvSpPr/>
          <p:nvPr/>
        </p:nvSpPr>
        <p:spPr>
          <a:xfrm rot="-8956620">
            <a:off x="-1881434" y="7956435"/>
            <a:ext cx="4672813" cy="4661131"/>
          </a:xfrm>
          <a:custGeom>
            <a:avLst/>
            <a:gdLst/>
            <a:ahLst/>
            <a:cxnLst/>
            <a:rect l="l" t="t" r="r" b="b"/>
            <a:pathLst>
              <a:path w="4672813" h="4661131">
                <a:moveTo>
                  <a:pt x="0" y="0"/>
                </a:moveTo>
                <a:lnTo>
                  <a:pt x="4672813" y="0"/>
                </a:lnTo>
                <a:lnTo>
                  <a:pt x="4672813" y="4661130"/>
                </a:lnTo>
                <a:lnTo>
                  <a:pt x="0" y="4661130"/>
                </a:lnTo>
                <a:lnTo>
                  <a:pt x="0" y="0"/>
                </a:lnTo>
                <a:close/>
              </a:path>
            </a:pathLst>
          </a:custGeom>
          <a:blipFill>
            <a:blip r:embed="rId2"/>
            <a:stretch>
              <a:fillRect/>
            </a:stretch>
          </a:blipFill>
        </p:spPr>
      </p:sp>
      <p:grpSp>
        <p:nvGrpSpPr>
          <p:cNvPr id="10" name="Group 10"/>
          <p:cNvGrpSpPr/>
          <p:nvPr/>
        </p:nvGrpSpPr>
        <p:grpSpPr>
          <a:xfrm>
            <a:off x="7341300" y="9746688"/>
            <a:ext cx="2980047" cy="540312"/>
            <a:chOff x="0" y="0"/>
            <a:chExt cx="3973396" cy="720416"/>
          </a:xfrm>
        </p:grpSpPr>
        <p:sp>
          <p:nvSpPr>
            <p:cNvPr id="11" name="Freeform 11"/>
            <p:cNvSpPr/>
            <p:nvPr/>
          </p:nvSpPr>
          <p:spPr>
            <a:xfrm>
              <a:off x="0" y="0"/>
              <a:ext cx="615628" cy="720416"/>
            </a:xfrm>
            <a:custGeom>
              <a:avLst/>
              <a:gdLst/>
              <a:ahLst/>
              <a:cxnLst/>
              <a:rect l="l" t="t" r="r" b="b"/>
              <a:pathLst>
                <a:path w="615628" h="720416">
                  <a:moveTo>
                    <a:pt x="0" y="0"/>
                  </a:moveTo>
                  <a:lnTo>
                    <a:pt x="615628" y="0"/>
                  </a:lnTo>
                  <a:lnTo>
                    <a:pt x="615628" y="720416"/>
                  </a:lnTo>
                  <a:lnTo>
                    <a:pt x="0" y="72041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2" name="TextBox 12"/>
            <p:cNvSpPr txBox="1"/>
            <p:nvPr/>
          </p:nvSpPr>
          <p:spPr>
            <a:xfrm>
              <a:off x="858683" y="25160"/>
              <a:ext cx="3114713" cy="641521"/>
            </a:xfrm>
            <a:prstGeom prst="rect">
              <a:avLst/>
            </a:prstGeom>
          </p:spPr>
          <p:txBody>
            <a:bodyPr lIns="0" tIns="0" rIns="0" bIns="0" rtlCol="0" anchor="t">
              <a:spAutoFit/>
            </a:bodyPr>
            <a:lstStyle/>
            <a:p>
              <a:pPr>
                <a:lnSpc>
                  <a:spcPts val="1961"/>
                </a:lnSpc>
                <a:spcBef>
                  <a:spcPct val="0"/>
                </a:spcBef>
              </a:pPr>
              <a:r>
                <a:rPr lang="en-US" sz="1401">
                  <a:solidFill>
                    <a:srgbClr val="3C3C3D"/>
                  </a:solidFill>
                  <a:latin typeface="Cabin Medium"/>
                </a:rPr>
                <a:t>LẬP TRÌNH HƯỚNG ĐỐI TƯỢNG - NHÓM 5</a:t>
              </a: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Freeform 2"/>
          <p:cNvSpPr/>
          <p:nvPr/>
        </p:nvSpPr>
        <p:spPr>
          <a:xfrm>
            <a:off x="-215969" y="-121335"/>
            <a:ext cx="19352465" cy="10872567"/>
          </a:xfrm>
          <a:custGeom>
            <a:avLst/>
            <a:gdLst/>
            <a:ahLst/>
            <a:cxnLst/>
            <a:rect l="l" t="t" r="r" b="b"/>
            <a:pathLst>
              <a:path w="19352465" h="10872567">
                <a:moveTo>
                  <a:pt x="0" y="0"/>
                </a:moveTo>
                <a:lnTo>
                  <a:pt x="19352465" y="0"/>
                </a:lnTo>
                <a:lnTo>
                  <a:pt x="19352465" y="10872567"/>
                </a:lnTo>
                <a:lnTo>
                  <a:pt x="0" y="1087256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584447">
            <a:off x="7466752" y="-666631"/>
            <a:ext cx="2979759" cy="3052249"/>
          </a:xfrm>
          <a:custGeom>
            <a:avLst/>
            <a:gdLst/>
            <a:ahLst/>
            <a:cxnLst/>
            <a:rect l="l" t="t" r="r" b="b"/>
            <a:pathLst>
              <a:path w="2979759" h="3052249">
                <a:moveTo>
                  <a:pt x="0" y="0"/>
                </a:moveTo>
                <a:lnTo>
                  <a:pt x="2979758" y="0"/>
                </a:lnTo>
                <a:lnTo>
                  <a:pt x="2979758" y="3052249"/>
                </a:lnTo>
                <a:lnTo>
                  <a:pt x="0" y="3052249"/>
                </a:lnTo>
                <a:lnTo>
                  <a:pt x="0" y="0"/>
                </a:lnTo>
                <a:close/>
              </a:path>
            </a:pathLst>
          </a:custGeom>
          <a:blipFill>
            <a:blip r:embed="rId4">
              <a:alphaModFix amt="81000"/>
            </a:blip>
            <a:stretch>
              <a:fillRect/>
            </a:stretch>
          </a:blipFill>
        </p:spPr>
      </p:sp>
      <p:sp>
        <p:nvSpPr>
          <p:cNvPr id="4" name="Freeform 4"/>
          <p:cNvSpPr/>
          <p:nvPr/>
        </p:nvSpPr>
        <p:spPr>
          <a:xfrm rot="-980526">
            <a:off x="-531205" y="6647261"/>
            <a:ext cx="3119810" cy="3266817"/>
          </a:xfrm>
          <a:custGeom>
            <a:avLst/>
            <a:gdLst/>
            <a:ahLst/>
            <a:cxnLst/>
            <a:rect l="l" t="t" r="r" b="b"/>
            <a:pathLst>
              <a:path w="3119810" h="3266817">
                <a:moveTo>
                  <a:pt x="0" y="0"/>
                </a:moveTo>
                <a:lnTo>
                  <a:pt x="3119810" y="0"/>
                </a:lnTo>
                <a:lnTo>
                  <a:pt x="3119810" y="3266817"/>
                </a:lnTo>
                <a:lnTo>
                  <a:pt x="0" y="3266817"/>
                </a:lnTo>
                <a:lnTo>
                  <a:pt x="0" y="0"/>
                </a:lnTo>
                <a:close/>
              </a:path>
            </a:pathLst>
          </a:custGeom>
          <a:blipFill>
            <a:blip r:embed="rId5"/>
            <a:stretch>
              <a:fillRect/>
            </a:stretch>
          </a:blipFill>
        </p:spPr>
      </p:sp>
      <p:grpSp>
        <p:nvGrpSpPr>
          <p:cNvPr id="5" name="Group 5"/>
          <p:cNvGrpSpPr/>
          <p:nvPr/>
        </p:nvGrpSpPr>
        <p:grpSpPr>
          <a:xfrm>
            <a:off x="1028700" y="1028700"/>
            <a:ext cx="7543899" cy="8229600"/>
            <a:chOff x="0" y="0"/>
            <a:chExt cx="1986870" cy="2167467"/>
          </a:xfrm>
        </p:grpSpPr>
        <p:sp>
          <p:nvSpPr>
            <p:cNvPr id="6" name="Freeform 6"/>
            <p:cNvSpPr/>
            <p:nvPr/>
          </p:nvSpPr>
          <p:spPr>
            <a:xfrm>
              <a:off x="0" y="0"/>
              <a:ext cx="1986870" cy="2167467"/>
            </a:xfrm>
            <a:custGeom>
              <a:avLst/>
              <a:gdLst/>
              <a:ahLst/>
              <a:cxnLst/>
              <a:rect l="l" t="t" r="r" b="b"/>
              <a:pathLst>
                <a:path w="1986870" h="2167467">
                  <a:moveTo>
                    <a:pt x="31814" y="0"/>
                  </a:moveTo>
                  <a:lnTo>
                    <a:pt x="1955057" y="0"/>
                  </a:lnTo>
                  <a:cubicBezTo>
                    <a:pt x="1963494" y="0"/>
                    <a:pt x="1971586" y="3352"/>
                    <a:pt x="1977552" y="9318"/>
                  </a:cubicBezTo>
                  <a:cubicBezTo>
                    <a:pt x="1983519" y="15284"/>
                    <a:pt x="1986870" y="23376"/>
                    <a:pt x="1986870" y="31814"/>
                  </a:cubicBezTo>
                  <a:lnTo>
                    <a:pt x="1986870" y="2135653"/>
                  </a:lnTo>
                  <a:cubicBezTo>
                    <a:pt x="1986870" y="2153223"/>
                    <a:pt x="1972627" y="2167467"/>
                    <a:pt x="1955057" y="2167467"/>
                  </a:cubicBezTo>
                  <a:lnTo>
                    <a:pt x="31814" y="2167467"/>
                  </a:lnTo>
                  <a:cubicBezTo>
                    <a:pt x="23376" y="2167467"/>
                    <a:pt x="15284" y="2164115"/>
                    <a:pt x="9318" y="2158149"/>
                  </a:cubicBezTo>
                  <a:cubicBezTo>
                    <a:pt x="3352" y="2152182"/>
                    <a:pt x="0" y="2144091"/>
                    <a:pt x="0" y="2135653"/>
                  </a:cubicBezTo>
                  <a:lnTo>
                    <a:pt x="0" y="31814"/>
                  </a:lnTo>
                  <a:cubicBezTo>
                    <a:pt x="0" y="23376"/>
                    <a:pt x="3352" y="15284"/>
                    <a:pt x="9318" y="9318"/>
                  </a:cubicBezTo>
                  <a:cubicBezTo>
                    <a:pt x="15284" y="3352"/>
                    <a:pt x="23376" y="0"/>
                    <a:pt x="31814" y="0"/>
                  </a:cubicBezTo>
                  <a:close/>
                </a:path>
              </a:pathLst>
            </a:custGeom>
            <a:solidFill>
              <a:srgbClr val="F8F8F8">
                <a:alpha val="67843"/>
              </a:srgbClr>
            </a:solidFill>
          </p:spPr>
        </p:sp>
        <p:sp>
          <p:nvSpPr>
            <p:cNvPr id="7" name="TextBox 7"/>
            <p:cNvSpPr txBox="1"/>
            <p:nvPr/>
          </p:nvSpPr>
          <p:spPr>
            <a:xfrm>
              <a:off x="0" y="-38100"/>
              <a:ext cx="1986870" cy="2205567"/>
            </a:xfrm>
            <a:prstGeom prst="rect">
              <a:avLst/>
            </a:prstGeom>
          </p:spPr>
          <p:txBody>
            <a:bodyPr lIns="50800" tIns="50800" rIns="50800" bIns="50800" rtlCol="0" anchor="ctr"/>
            <a:lstStyle/>
            <a:p>
              <a:pPr algn="ctr">
                <a:lnSpc>
                  <a:spcPts val="3499"/>
                </a:lnSpc>
              </a:pPr>
              <a:endParaRPr/>
            </a:p>
          </p:txBody>
        </p:sp>
      </p:grpSp>
      <p:grpSp>
        <p:nvGrpSpPr>
          <p:cNvPr id="8" name="Group 8"/>
          <p:cNvGrpSpPr/>
          <p:nvPr/>
        </p:nvGrpSpPr>
        <p:grpSpPr>
          <a:xfrm>
            <a:off x="9144000" y="1028700"/>
            <a:ext cx="7963068" cy="8229600"/>
            <a:chOff x="0" y="0"/>
            <a:chExt cx="6362700" cy="6575666"/>
          </a:xfrm>
        </p:grpSpPr>
        <p:sp>
          <p:nvSpPr>
            <p:cNvPr id="9" name="Freeform 9"/>
            <p:cNvSpPr/>
            <p:nvPr/>
          </p:nvSpPr>
          <p:spPr>
            <a:xfrm>
              <a:off x="6350" y="6350"/>
              <a:ext cx="6350013" cy="6562979"/>
            </a:xfrm>
            <a:custGeom>
              <a:avLst/>
              <a:gdLst/>
              <a:ahLst/>
              <a:cxnLst/>
              <a:rect l="l" t="t" r="r" b="b"/>
              <a:pathLst>
                <a:path w="6350013" h="6562979">
                  <a:moveTo>
                    <a:pt x="6350000" y="5480583"/>
                  </a:moveTo>
                  <a:cubicBezTo>
                    <a:pt x="6350000" y="6078372"/>
                    <a:pt x="5865419" y="6562979"/>
                    <a:pt x="5267617" y="6562979"/>
                  </a:cubicBezTo>
                  <a:lnTo>
                    <a:pt x="1082383" y="6562979"/>
                  </a:lnTo>
                  <a:cubicBezTo>
                    <a:pt x="484594" y="6562979"/>
                    <a:pt x="0" y="6078385"/>
                    <a:pt x="0" y="5480583"/>
                  </a:cubicBezTo>
                  <a:lnTo>
                    <a:pt x="0" y="1082383"/>
                  </a:lnTo>
                  <a:cubicBezTo>
                    <a:pt x="0" y="484594"/>
                    <a:pt x="484581" y="0"/>
                    <a:pt x="1082383" y="0"/>
                  </a:cubicBezTo>
                  <a:lnTo>
                    <a:pt x="5267630" y="0"/>
                  </a:lnTo>
                  <a:cubicBezTo>
                    <a:pt x="5865419" y="0"/>
                    <a:pt x="6350013" y="484594"/>
                    <a:pt x="6350013" y="1082383"/>
                  </a:cubicBezTo>
                  <a:lnTo>
                    <a:pt x="6350013" y="5480583"/>
                  </a:lnTo>
                  <a:close/>
                </a:path>
              </a:pathLst>
            </a:custGeom>
            <a:blipFill>
              <a:blip r:embed="rId6"/>
              <a:stretch>
                <a:fillRect l="-27563" r="-27563"/>
              </a:stretch>
            </a:blipFill>
          </p:spPr>
        </p:sp>
      </p:grpSp>
      <p:sp>
        <p:nvSpPr>
          <p:cNvPr id="10" name="Freeform 10"/>
          <p:cNvSpPr/>
          <p:nvPr/>
        </p:nvSpPr>
        <p:spPr>
          <a:xfrm rot="-10532163">
            <a:off x="16019786" y="8501371"/>
            <a:ext cx="3338373" cy="3042093"/>
          </a:xfrm>
          <a:custGeom>
            <a:avLst/>
            <a:gdLst/>
            <a:ahLst/>
            <a:cxnLst/>
            <a:rect l="l" t="t" r="r" b="b"/>
            <a:pathLst>
              <a:path w="3338373" h="3042093">
                <a:moveTo>
                  <a:pt x="0" y="0"/>
                </a:moveTo>
                <a:lnTo>
                  <a:pt x="3338373" y="0"/>
                </a:lnTo>
                <a:lnTo>
                  <a:pt x="3338373" y="3042093"/>
                </a:lnTo>
                <a:lnTo>
                  <a:pt x="0" y="3042093"/>
                </a:lnTo>
                <a:lnTo>
                  <a:pt x="0" y="0"/>
                </a:lnTo>
                <a:close/>
              </a:path>
            </a:pathLst>
          </a:custGeom>
          <a:blipFill>
            <a:blip r:embed="rId7">
              <a:alphaModFix amt="82000"/>
            </a:blip>
            <a:stretch>
              <a:fillRect/>
            </a:stretch>
          </a:blipFill>
        </p:spPr>
      </p:sp>
      <p:sp>
        <p:nvSpPr>
          <p:cNvPr id="11" name="TextBox 11"/>
          <p:cNvSpPr txBox="1"/>
          <p:nvPr/>
        </p:nvSpPr>
        <p:spPr>
          <a:xfrm>
            <a:off x="1699856" y="1757738"/>
            <a:ext cx="6201586" cy="1095375"/>
          </a:xfrm>
          <a:prstGeom prst="rect">
            <a:avLst/>
          </a:prstGeom>
        </p:spPr>
        <p:txBody>
          <a:bodyPr lIns="0" tIns="0" rIns="0" bIns="0" rtlCol="0" anchor="t">
            <a:spAutoFit/>
          </a:bodyPr>
          <a:lstStyle/>
          <a:p>
            <a:pPr marL="0" lvl="0" indent="0" algn="ctr">
              <a:lnSpc>
                <a:spcPts val="8640"/>
              </a:lnSpc>
              <a:spcBef>
                <a:spcPct val="0"/>
              </a:spcBef>
            </a:pPr>
            <a:r>
              <a:rPr lang="en-US" sz="7200" spc="-144">
                <a:solidFill>
                  <a:srgbClr val="3C3C3D"/>
                </a:solidFill>
                <a:latin typeface="Cabin"/>
              </a:rPr>
              <a:t>Kết luận</a:t>
            </a:r>
          </a:p>
        </p:txBody>
      </p:sp>
      <p:sp>
        <p:nvSpPr>
          <p:cNvPr id="12" name="TextBox 12"/>
          <p:cNvSpPr txBox="1"/>
          <p:nvPr/>
        </p:nvSpPr>
        <p:spPr>
          <a:xfrm>
            <a:off x="1699856" y="3224588"/>
            <a:ext cx="6201586" cy="5589905"/>
          </a:xfrm>
          <a:prstGeom prst="rect">
            <a:avLst/>
          </a:prstGeom>
        </p:spPr>
        <p:txBody>
          <a:bodyPr lIns="0" tIns="0" rIns="0" bIns="0" rtlCol="0" anchor="t">
            <a:spAutoFit/>
          </a:bodyPr>
          <a:lstStyle/>
          <a:p>
            <a:pPr algn="ctr">
              <a:lnSpc>
                <a:spcPts val="3220"/>
              </a:lnSpc>
            </a:pPr>
            <a:r>
              <a:rPr lang="en-US" sz="2300">
                <a:solidFill>
                  <a:srgbClr val="3C3C3D"/>
                </a:solidFill>
                <a:latin typeface="Cabin"/>
              </a:rPr>
              <a:t> Ứng dụng quản lý nhân sự cung cấp tính năng tương tác với cơ sở dữ liệu để lưu trữ và truy xuất thông tin nhân viên. Nhóm đã sử dụng MySQL để lưu trữ dữ liệu nhân viên. Các hoạt động thêm, xem, sửa đổi, xóa và tìm kiếm thông tin nhân viên được thực hiện qua truy vấn MySQL.</a:t>
            </a:r>
          </a:p>
          <a:p>
            <a:pPr algn="ctr">
              <a:lnSpc>
                <a:spcPts val="3220"/>
              </a:lnSpc>
            </a:pPr>
            <a:r>
              <a:rPr lang="en-US" sz="2300">
                <a:solidFill>
                  <a:srgbClr val="3C3C3D"/>
                </a:solidFill>
                <a:latin typeface="Cabin"/>
              </a:rPr>
              <a:t> Ứng dụng cũng đáp ứng yêu cầu về giao diện người dùng thân thiện và trực quan. Nhóm đã sử dụng Qt Designer để thiết kế giao diện người dùng, cho phép người dùng dễ dàng tương tác với ứng dụng thông qua các nút, ô nhập liệu và bảng dữ liệu. Giao diện người dùng được tùy chỉnh và tối ưu để đáp ứng nhu cầu quản lý nhân sự.</a:t>
            </a:r>
          </a:p>
          <a:p>
            <a:pPr algn="ctr">
              <a:lnSpc>
                <a:spcPts val="3220"/>
              </a:lnSpc>
            </a:pPr>
            <a:endParaRPr lang="en-US" sz="2300">
              <a:solidFill>
                <a:srgbClr val="3C3C3D"/>
              </a:solidFill>
              <a:latin typeface="Cabin"/>
            </a:endParaRPr>
          </a:p>
        </p:txBody>
      </p:sp>
      <p:grpSp>
        <p:nvGrpSpPr>
          <p:cNvPr id="13" name="Group 13"/>
          <p:cNvGrpSpPr/>
          <p:nvPr/>
        </p:nvGrpSpPr>
        <p:grpSpPr>
          <a:xfrm>
            <a:off x="209833" y="319181"/>
            <a:ext cx="2980047" cy="540312"/>
            <a:chOff x="0" y="0"/>
            <a:chExt cx="3973396" cy="720416"/>
          </a:xfrm>
        </p:grpSpPr>
        <p:sp>
          <p:nvSpPr>
            <p:cNvPr id="14" name="Freeform 14"/>
            <p:cNvSpPr/>
            <p:nvPr/>
          </p:nvSpPr>
          <p:spPr>
            <a:xfrm>
              <a:off x="0" y="0"/>
              <a:ext cx="615628" cy="720416"/>
            </a:xfrm>
            <a:custGeom>
              <a:avLst/>
              <a:gdLst/>
              <a:ahLst/>
              <a:cxnLst/>
              <a:rect l="l" t="t" r="r" b="b"/>
              <a:pathLst>
                <a:path w="615628" h="720416">
                  <a:moveTo>
                    <a:pt x="0" y="0"/>
                  </a:moveTo>
                  <a:lnTo>
                    <a:pt x="615628" y="0"/>
                  </a:lnTo>
                  <a:lnTo>
                    <a:pt x="615628" y="720416"/>
                  </a:lnTo>
                  <a:lnTo>
                    <a:pt x="0" y="72041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5" name="TextBox 15"/>
            <p:cNvSpPr txBox="1"/>
            <p:nvPr/>
          </p:nvSpPr>
          <p:spPr>
            <a:xfrm>
              <a:off x="858683" y="25160"/>
              <a:ext cx="3114713" cy="641521"/>
            </a:xfrm>
            <a:prstGeom prst="rect">
              <a:avLst/>
            </a:prstGeom>
          </p:spPr>
          <p:txBody>
            <a:bodyPr lIns="0" tIns="0" rIns="0" bIns="0" rtlCol="0" anchor="t">
              <a:spAutoFit/>
            </a:bodyPr>
            <a:lstStyle/>
            <a:p>
              <a:pPr>
                <a:lnSpc>
                  <a:spcPts val="1961"/>
                </a:lnSpc>
                <a:spcBef>
                  <a:spcPct val="0"/>
                </a:spcBef>
              </a:pPr>
              <a:r>
                <a:rPr lang="en-US" sz="1401">
                  <a:solidFill>
                    <a:srgbClr val="3C3C3D"/>
                  </a:solidFill>
                  <a:latin typeface="Cabin Medium"/>
                </a:rPr>
                <a:t>LẬP TRÌNH HƯỚNG ĐỐI TƯỢNG - NHÓM 5</a:t>
              </a: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920162">
            <a:off x="-1307706" y="4235689"/>
            <a:ext cx="4672813" cy="4661131"/>
          </a:xfrm>
          <a:custGeom>
            <a:avLst/>
            <a:gdLst/>
            <a:ahLst/>
            <a:cxnLst/>
            <a:rect l="l" t="t" r="r" b="b"/>
            <a:pathLst>
              <a:path w="4672813" h="4661131">
                <a:moveTo>
                  <a:pt x="0" y="0"/>
                </a:moveTo>
                <a:lnTo>
                  <a:pt x="4672812" y="0"/>
                </a:lnTo>
                <a:lnTo>
                  <a:pt x="4672812" y="4661130"/>
                </a:lnTo>
                <a:lnTo>
                  <a:pt x="0" y="4661130"/>
                </a:lnTo>
                <a:lnTo>
                  <a:pt x="0" y="0"/>
                </a:lnTo>
                <a:close/>
              </a:path>
            </a:pathLst>
          </a:custGeom>
          <a:blipFill>
            <a:blip r:embed="rId2">
              <a:alphaModFix amt="90000"/>
            </a:blip>
            <a:stretch>
              <a:fillRect/>
            </a:stretch>
          </a:blipFill>
        </p:spPr>
      </p:sp>
      <p:sp>
        <p:nvSpPr>
          <p:cNvPr id="3" name="Freeform 3"/>
          <p:cNvSpPr/>
          <p:nvPr/>
        </p:nvSpPr>
        <p:spPr>
          <a:xfrm>
            <a:off x="15128283" y="5685316"/>
            <a:ext cx="4262034" cy="4114800"/>
          </a:xfrm>
          <a:custGeom>
            <a:avLst/>
            <a:gdLst/>
            <a:ahLst/>
            <a:cxnLst/>
            <a:rect l="l" t="t" r="r" b="b"/>
            <a:pathLst>
              <a:path w="4262034" h="4114800">
                <a:moveTo>
                  <a:pt x="0" y="0"/>
                </a:moveTo>
                <a:lnTo>
                  <a:pt x="4262034" y="0"/>
                </a:lnTo>
                <a:lnTo>
                  <a:pt x="4262034"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028700" y="1109520"/>
            <a:ext cx="16230600" cy="5591461"/>
          </a:xfrm>
          <a:custGeom>
            <a:avLst/>
            <a:gdLst/>
            <a:ahLst/>
            <a:cxnLst/>
            <a:rect l="l" t="t" r="r" b="b"/>
            <a:pathLst>
              <a:path w="16230600" h="5591461">
                <a:moveTo>
                  <a:pt x="0" y="0"/>
                </a:moveTo>
                <a:lnTo>
                  <a:pt x="16230600" y="0"/>
                </a:lnTo>
                <a:lnTo>
                  <a:pt x="16230600" y="5591460"/>
                </a:lnTo>
                <a:lnTo>
                  <a:pt x="0" y="5591460"/>
                </a:lnTo>
                <a:lnTo>
                  <a:pt x="0" y="0"/>
                </a:lnTo>
                <a:close/>
              </a:path>
            </a:pathLst>
          </a:custGeom>
          <a:blipFill>
            <a:blip r:embed="rId5"/>
            <a:stretch>
              <a:fillRect t="-16353" b="-27937"/>
            </a:stretch>
          </a:blipFill>
        </p:spPr>
      </p:sp>
      <p:sp>
        <p:nvSpPr>
          <p:cNvPr id="5" name="TextBox 5"/>
          <p:cNvSpPr txBox="1"/>
          <p:nvPr/>
        </p:nvSpPr>
        <p:spPr>
          <a:xfrm>
            <a:off x="2230097" y="7742716"/>
            <a:ext cx="13827807" cy="1276350"/>
          </a:xfrm>
          <a:prstGeom prst="rect">
            <a:avLst/>
          </a:prstGeom>
        </p:spPr>
        <p:txBody>
          <a:bodyPr lIns="0" tIns="0" rIns="0" bIns="0" rtlCol="0" anchor="t">
            <a:spAutoFit/>
          </a:bodyPr>
          <a:lstStyle/>
          <a:p>
            <a:pPr algn="ctr">
              <a:lnSpc>
                <a:spcPts val="10080"/>
              </a:lnSpc>
            </a:pPr>
            <a:r>
              <a:rPr lang="en-US" sz="8400">
                <a:solidFill>
                  <a:srgbClr val="393939"/>
                </a:solidFill>
                <a:latin typeface="Crimson Pro Bold"/>
              </a:rPr>
              <a:t>Thank you for listening</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grpSp>
        <p:nvGrpSpPr>
          <p:cNvPr id="2" name="Group 2"/>
          <p:cNvGrpSpPr/>
          <p:nvPr/>
        </p:nvGrpSpPr>
        <p:grpSpPr>
          <a:xfrm>
            <a:off x="1025061" y="3949278"/>
            <a:ext cx="4796676" cy="4190182"/>
            <a:chOff x="0" y="0"/>
            <a:chExt cx="1263322" cy="1103587"/>
          </a:xfrm>
        </p:grpSpPr>
        <p:sp>
          <p:nvSpPr>
            <p:cNvPr id="3" name="Freeform 3"/>
            <p:cNvSpPr/>
            <p:nvPr/>
          </p:nvSpPr>
          <p:spPr>
            <a:xfrm>
              <a:off x="0" y="0"/>
              <a:ext cx="1263322" cy="1103587"/>
            </a:xfrm>
            <a:custGeom>
              <a:avLst/>
              <a:gdLst/>
              <a:ahLst/>
              <a:cxnLst/>
              <a:rect l="l" t="t" r="r" b="b"/>
              <a:pathLst>
                <a:path w="1263322" h="1103587">
                  <a:moveTo>
                    <a:pt x="32280" y="0"/>
                  </a:moveTo>
                  <a:lnTo>
                    <a:pt x="1231042" y="0"/>
                  </a:lnTo>
                  <a:cubicBezTo>
                    <a:pt x="1239603" y="0"/>
                    <a:pt x="1247814" y="3401"/>
                    <a:pt x="1253867" y="9455"/>
                  </a:cubicBezTo>
                  <a:cubicBezTo>
                    <a:pt x="1259921" y="15508"/>
                    <a:pt x="1263322" y="23719"/>
                    <a:pt x="1263322" y="32280"/>
                  </a:cubicBezTo>
                  <a:lnTo>
                    <a:pt x="1263322" y="1071307"/>
                  </a:lnTo>
                  <a:cubicBezTo>
                    <a:pt x="1263322" y="1079868"/>
                    <a:pt x="1259921" y="1088078"/>
                    <a:pt x="1253867" y="1094132"/>
                  </a:cubicBezTo>
                  <a:cubicBezTo>
                    <a:pt x="1247814" y="1100186"/>
                    <a:pt x="1239603" y="1103587"/>
                    <a:pt x="1231042" y="1103587"/>
                  </a:cubicBezTo>
                  <a:lnTo>
                    <a:pt x="32280" y="1103587"/>
                  </a:lnTo>
                  <a:cubicBezTo>
                    <a:pt x="23719" y="1103587"/>
                    <a:pt x="15508" y="1100186"/>
                    <a:pt x="9455" y="1094132"/>
                  </a:cubicBezTo>
                  <a:cubicBezTo>
                    <a:pt x="3401" y="1088078"/>
                    <a:pt x="0" y="1079868"/>
                    <a:pt x="0" y="1071307"/>
                  </a:cubicBezTo>
                  <a:lnTo>
                    <a:pt x="0" y="32280"/>
                  </a:lnTo>
                  <a:cubicBezTo>
                    <a:pt x="0" y="23719"/>
                    <a:pt x="3401" y="15508"/>
                    <a:pt x="9455" y="9455"/>
                  </a:cubicBezTo>
                  <a:cubicBezTo>
                    <a:pt x="15508" y="3401"/>
                    <a:pt x="23719" y="0"/>
                    <a:pt x="32280" y="0"/>
                  </a:cubicBezTo>
                  <a:close/>
                </a:path>
              </a:pathLst>
            </a:custGeom>
            <a:solidFill>
              <a:srgbClr val="FFD8EE"/>
            </a:solidFill>
          </p:spPr>
        </p:sp>
        <p:sp>
          <p:nvSpPr>
            <p:cNvPr id="4" name="TextBox 4"/>
            <p:cNvSpPr txBox="1"/>
            <p:nvPr/>
          </p:nvSpPr>
          <p:spPr>
            <a:xfrm>
              <a:off x="0" y="-38100"/>
              <a:ext cx="1263322" cy="1141687"/>
            </a:xfrm>
            <a:prstGeom prst="rect">
              <a:avLst/>
            </a:prstGeom>
          </p:spPr>
          <p:txBody>
            <a:bodyPr lIns="50800" tIns="50800" rIns="50800" bIns="50800" rtlCol="0" anchor="ctr"/>
            <a:lstStyle/>
            <a:p>
              <a:pPr algn="ctr">
                <a:lnSpc>
                  <a:spcPts val="3499"/>
                </a:lnSpc>
              </a:pPr>
              <a:endParaRPr/>
            </a:p>
          </p:txBody>
        </p:sp>
      </p:grpSp>
      <p:sp>
        <p:nvSpPr>
          <p:cNvPr id="5" name="Freeform 5"/>
          <p:cNvSpPr/>
          <p:nvPr/>
        </p:nvSpPr>
        <p:spPr>
          <a:xfrm rot="-1747344">
            <a:off x="11731227" y="5934226"/>
            <a:ext cx="2694527" cy="3729450"/>
          </a:xfrm>
          <a:custGeom>
            <a:avLst/>
            <a:gdLst/>
            <a:ahLst/>
            <a:cxnLst/>
            <a:rect l="l" t="t" r="r" b="b"/>
            <a:pathLst>
              <a:path w="2694527" h="3729450">
                <a:moveTo>
                  <a:pt x="0" y="0"/>
                </a:moveTo>
                <a:lnTo>
                  <a:pt x="2694528" y="0"/>
                </a:lnTo>
                <a:lnTo>
                  <a:pt x="2694528" y="3729449"/>
                </a:lnTo>
                <a:lnTo>
                  <a:pt x="0" y="3729449"/>
                </a:lnTo>
                <a:lnTo>
                  <a:pt x="0" y="0"/>
                </a:lnTo>
                <a:close/>
              </a:path>
            </a:pathLst>
          </a:custGeom>
          <a:blipFill>
            <a:blip r:embed="rId2">
              <a:alphaModFix amt="71000"/>
            </a:blip>
            <a:stretch>
              <a:fillRect/>
            </a:stretch>
          </a:blipFill>
        </p:spPr>
      </p:sp>
      <p:grpSp>
        <p:nvGrpSpPr>
          <p:cNvPr id="6" name="Group 6"/>
          <p:cNvGrpSpPr/>
          <p:nvPr/>
        </p:nvGrpSpPr>
        <p:grpSpPr>
          <a:xfrm>
            <a:off x="6745662" y="3949278"/>
            <a:ext cx="4796676" cy="4190182"/>
            <a:chOff x="0" y="0"/>
            <a:chExt cx="1263322" cy="1103587"/>
          </a:xfrm>
        </p:grpSpPr>
        <p:sp>
          <p:nvSpPr>
            <p:cNvPr id="7" name="Freeform 7"/>
            <p:cNvSpPr/>
            <p:nvPr/>
          </p:nvSpPr>
          <p:spPr>
            <a:xfrm>
              <a:off x="0" y="0"/>
              <a:ext cx="1263322" cy="1103587"/>
            </a:xfrm>
            <a:custGeom>
              <a:avLst/>
              <a:gdLst/>
              <a:ahLst/>
              <a:cxnLst/>
              <a:rect l="l" t="t" r="r" b="b"/>
              <a:pathLst>
                <a:path w="1263322" h="1103587">
                  <a:moveTo>
                    <a:pt x="32280" y="0"/>
                  </a:moveTo>
                  <a:lnTo>
                    <a:pt x="1231042" y="0"/>
                  </a:lnTo>
                  <a:cubicBezTo>
                    <a:pt x="1239603" y="0"/>
                    <a:pt x="1247814" y="3401"/>
                    <a:pt x="1253867" y="9455"/>
                  </a:cubicBezTo>
                  <a:cubicBezTo>
                    <a:pt x="1259921" y="15508"/>
                    <a:pt x="1263322" y="23719"/>
                    <a:pt x="1263322" y="32280"/>
                  </a:cubicBezTo>
                  <a:lnTo>
                    <a:pt x="1263322" y="1071307"/>
                  </a:lnTo>
                  <a:cubicBezTo>
                    <a:pt x="1263322" y="1079868"/>
                    <a:pt x="1259921" y="1088078"/>
                    <a:pt x="1253867" y="1094132"/>
                  </a:cubicBezTo>
                  <a:cubicBezTo>
                    <a:pt x="1247814" y="1100186"/>
                    <a:pt x="1239603" y="1103587"/>
                    <a:pt x="1231042" y="1103587"/>
                  </a:cubicBezTo>
                  <a:lnTo>
                    <a:pt x="32280" y="1103587"/>
                  </a:lnTo>
                  <a:cubicBezTo>
                    <a:pt x="23719" y="1103587"/>
                    <a:pt x="15508" y="1100186"/>
                    <a:pt x="9455" y="1094132"/>
                  </a:cubicBezTo>
                  <a:cubicBezTo>
                    <a:pt x="3401" y="1088078"/>
                    <a:pt x="0" y="1079868"/>
                    <a:pt x="0" y="1071307"/>
                  </a:cubicBezTo>
                  <a:lnTo>
                    <a:pt x="0" y="32280"/>
                  </a:lnTo>
                  <a:cubicBezTo>
                    <a:pt x="0" y="23719"/>
                    <a:pt x="3401" y="15508"/>
                    <a:pt x="9455" y="9455"/>
                  </a:cubicBezTo>
                  <a:cubicBezTo>
                    <a:pt x="15508" y="3401"/>
                    <a:pt x="23719" y="0"/>
                    <a:pt x="32280" y="0"/>
                  </a:cubicBezTo>
                  <a:close/>
                </a:path>
              </a:pathLst>
            </a:custGeom>
            <a:solidFill>
              <a:srgbClr val="FFD8EE"/>
            </a:solidFill>
          </p:spPr>
        </p:sp>
        <p:sp>
          <p:nvSpPr>
            <p:cNvPr id="8" name="TextBox 8"/>
            <p:cNvSpPr txBox="1"/>
            <p:nvPr/>
          </p:nvSpPr>
          <p:spPr>
            <a:xfrm>
              <a:off x="0" y="-38100"/>
              <a:ext cx="1263322" cy="1141687"/>
            </a:xfrm>
            <a:prstGeom prst="rect">
              <a:avLst/>
            </a:prstGeom>
          </p:spPr>
          <p:txBody>
            <a:bodyPr lIns="50800" tIns="50800" rIns="50800" bIns="50800" rtlCol="0" anchor="ctr"/>
            <a:lstStyle/>
            <a:p>
              <a:pPr algn="ctr">
                <a:lnSpc>
                  <a:spcPts val="3499"/>
                </a:lnSpc>
              </a:pPr>
              <a:endParaRPr/>
            </a:p>
          </p:txBody>
        </p:sp>
      </p:grpSp>
      <p:sp>
        <p:nvSpPr>
          <p:cNvPr id="9" name="Freeform 9"/>
          <p:cNvSpPr/>
          <p:nvPr/>
        </p:nvSpPr>
        <p:spPr>
          <a:xfrm rot="-5400000">
            <a:off x="13697798" y="882777"/>
            <a:ext cx="2024790" cy="2802477"/>
          </a:xfrm>
          <a:custGeom>
            <a:avLst/>
            <a:gdLst/>
            <a:ahLst/>
            <a:cxnLst/>
            <a:rect l="l" t="t" r="r" b="b"/>
            <a:pathLst>
              <a:path w="2024790" h="2802477">
                <a:moveTo>
                  <a:pt x="0" y="0"/>
                </a:moveTo>
                <a:lnTo>
                  <a:pt x="2024790" y="0"/>
                </a:lnTo>
                <a:lnTo>
                  <a:pt x="2024790" y="2802477"/>
                </a:lnTo>
                <a:lnTo>
                  <a:pt x="0" y="2802477"/>
                </a:lnTo>
                <a:lnTo>
                  <a:pt x="0" y="0"/>
                </a:lnTo>
                <a:close/>
              </a:path>
            </a:pathLst>
          </a:custGeom>
          <a:blipFill>
            <a:blip r:embed="rId3"/>
            <a:stretch>
              <a:fillRect/>
            </a:stretch>
          </a:blipFill>
        </p:spPr>
      </p:sp>
      <p:sp>
        <p:nvSpPr>
          <p:cNvPr id="10" name="Freeform 10"/>
          <p:cNvSpPr/>
          <p:nvPr/>
        </p:nvSpPr>
        <p:spPr>
          <a:xfrm rot="-5142229">
            <a:off x="14562254" y="7639309"/>
            <a:ext cx="3532033" cy="4888628"/>
          </a:xfrm>
          <a:custGeom>
            <a:avLst/>
            <a:gdLst/>
            <a:ahLst/>
            <a:cxnLst/>
            <a:rect l="l" t="t" r="r" b="b"/>
            <a:pathLst>
              <a:path w="3532033" h="4888628">
                <a:moveTo>
                  <a:pt x="0" y="0"/>
                </a:moveTo>
                <a:lnTo>
                  <a:pt x="3532034" y="0"/>
                </a:lnTo>
                <a:lnTo>
                  <a:pt x="3532034" y="4888628"/>
                </a:lnTo>
                <a:lnTo>
                  <a:pt x="0" y="4888628"/>
                </a:lnTo>
                <a:lnTo>
                  <a:pt x="0" y="0"/>
                </a:lnTo>
                <a:close/>
              </a:path>
            </a:pathLst>
          </a:custGeom>
          <a:blipFill>
            <a:blip r:embed="rId3"/>
            <a:stretch>
              <a:fillRect/>
            </a:stretch>
          </a:blipFill>
        </p:spPr>
      </p:sp>
      <p:grpSp>
        <p:nvGrpSpPr>
          <p:cNvPr id="11" name="Group 11"/>
          <p:cNvGrpSpPr/>
          <p:nvPr/>
        </p:nvGrpSpPr>
        <p:grpSpPr>
          <a:xfrm>
            <a:off x="12462624" y="3949278"/>
            <a:ext cx="4796676" cy="4190182"/>
            <a:chOff x="0" y="0"/>
            <a:chExt cx="1263322" cy="1103587"/>
          </a:xfrm>
        </p:grpSpPr>
        <p:sp>
          <p:nvSpPr>
            <p:cNvPr id="12" name="Freeform 12"/>
            <p:cNvSpPr/>
            <p:nvPr/>
          </p:nvSpPr>
          <p:spPr>
            <a:xfrm>
              <a:off x="0" y="0"/>
              <a:ext cx="1263322" cy="1103587"/>
            </a:xfrm>
            <a:custGeom>
              <a:avLst/>
              <a:gdLst/>
              <a:ahLst/>
              <a:cxnLst/>
              <a:rect l="l" t="t" r="r" b="b"/>
              <a:pathLst>
                <a:path w="1263322" h="1103587">
                  <a:moveTo>
                    <a:pt x="32280" y="0"/>
                  </a:moveTo>
                  <a:lnTo>
                    <a:pt x="1231042" y="0"/>
                  </a:lnTo>
                  <a:cubicBezTo>
                    <a:pt x="1239603" y="0"/>
                    <a:pt x="1247814" y="3401"/>
                    <a:pt x="1253867" y="9455"/>
                  </a:cubicBezTo>
                  <a:cubicBezTo>
                    <a:pt x="1259921" y="15508"/>
                    <a:pt x="1263322" y="23719"/>
                    <a:pt x="1263322" y="32280"/>
                  </a:cubicBezTo>
                  <a:lnTo>
                    <a:pt x="1263322" y="1071307"/>
                  </a:lnTo>
                  <a:cubicBezTo>
                    <a:pt x="1263322" y="1079868"/>
                    <a:pt x="1259921" y="1088078"/>
                    <a:pt x="1253867" y="1094132"/>
                  </a:cubicBezTo>
                  <a:cubicBezTo>
                    <a:pt x="1247814" y="1100186"/>
                    <a:pt x="1239603" y="1103587"/>
                    <a:pt x="1231042" y="1103587"/>
                  </a:cubicBezTo>
                  <a:lnTo>
                    <a:pt x="32280" y="1103587"/>
                  </a:lnTo>
                  <a:cubicBezTo>
                    <a:pt x="23719" y="1103587"/>
                    <a:pt x="15508" y="1100186"/>
                    <a:pt x="9455" y="1094132"/>
                  </a:cubicBezTo>
                  <a:cubicBezTo>
                    <a:pt x="3401" y="1088078"/>
                    <a:pt x="0" y="1079868"/>
                    <a:pt x="0" y="1071307"/>
                  </a:cubicBezTo>
                  <a:lnTo>
                    <a:pt x="0" y="32280"/>
                  </a:lnTo>
                  <a:cubicBezTo>
                    <a:pt x="0" y="23719"/>
                    <a:pt x="3401" y="15508"/>
                    <a:pt x="9455" y="9455"/>
                  </a:cubicBezTo>
                  <a:cubicBezTo>
                    <a:pt x="15508" y="3401"/>
                    <a:pt x="23719" y="0"/>
                    <a:pt x="32280" y="0"/>
                  </a:cubicBezTo>
                  <a:close/>
                </a:path>
              </a:pathLst>
            </a:custGeom>
            <a:solidFill>
              <a:srgbClr val="FFD8EE"/>
            </a:solidFill>
          </p:spPr>
        </p:sp>
        <p:sp>
          <p:nvSpPr>
            <p:cNvPr id="13" name="TextBox 13"/>
            <p:cNvSpPr txBox="1"/>
            <p:nvPr/>
          </p:nvSpPr>
          <p:spPr>
            <a:xfrm>
              <a:off x="0" y="-38100"/>
              <a:ext cx="1263322" cy="1141687"/>
            </a:xfrm>
            <a:prstGeom prst="rect">
              <a:avLst/>
            </a:prstGeom>
          </p:spPr>
          <p:txBody>
            <a:bodyPr lIns="50800" tIns="50800" rIns="50800" bIns="50800" rtlCol="0" anchor="ctr"/>
            <a:lstStyle/>
            <a:p>
              <a:pPr algn="ctr">
                <a:lnSpc>
                  <a:spcPts val="3499"/>
                </a:lnSpc>
              </a:pPr>
              <a:endParaRPr/>
            </a:p>
          </p:txBody>
        </p:sp>
      </p:grpSp>
      <p:grpSp>
        <p:nvGrpSpPr>
          <p:cNvPr id="14" name="Group 14"/>
          <p:cNvGrpSpPr/>
          <p:nvPr/>
        </p:nvGrpSpPr>
        <p:grpSpPr>
          <a:xfrm>
            <a:off x="1212451" y="4245534"/>
            <a:ext cx="4421896" cy="4174469"/>
            <a:chOff x="0" y="0"/>
            <a:chExt cx="5895861" cy="5565959"/>
          </a:xfrm>
        </p:grpSpPr>
        <p:sp>
          <p:nvSpPr>
            <p:cNvPr id="15" name="TextBox 15"/>
            <p:cNvSpPr txBox="1"/>
            <p:nvPr/>
          </p:nvSpPr>
          <p:spPr>
            <a:xfrm>
              <a:off x="0" y="772132"/>
              <a:ext cx="5895861" cy="4793827"/>
            </a:xfrm>
            <a:prstGeom prst="rect">
              <a:avLst/>
            </a:prstGeom>
          </p:spPr>
          <p:txBody>
            <a:bodyPr lIns="0" tIns="0" rIns="0" bIns="0" rtlCol="0" anchor="t">
              <a:spAutoFit/>
            </a:bodyPr>
            <a:lstStyle/>
            <a:p>
              <a:pPr algn="ctr">
                <a:lnSpc>
                  <a:spcPts val="2905"/>
                </a:lnSpc>
              </a:pPr>
              <a:r>
                <a:rPr lang="en-US" sz="2075">
                  <a:solidFill>
                    <a:srgbClr val="3C3C3D"/>
                  </a:solidFill>
                  <a:latin typeface="Cabin"/>
                </a:rPr>
                <a:t> Quản lý nhân sự có thể hiểu ngắn gọn là sự khai thác và sử dụng nguồn nhân lực của một tổ chức hay một công ty một cách hợp lý và hiệu quả. Bộ phận nhân sự là cầu nối thu hút và giữ chân những nhân viên có đủ tiêu chuẩn nhất và sắp xếp những công việc thích hợp nhất với họ để họ có thể phát huy hết tiềm năng tại tổ chức.</a:t>
              </a:r>
            </a:p>
            <a:p>
              <a:pPr algn="ctr">
                <a:lnSpc>
                  <a:spcPts val="2905"/>
                </a:lnSpc>
              </a:pPr>
              <a:endParaRPr lang="en-US" sz="2075">
                <a:solidFill>
                  <a:srgbClr val="3C3C3D"/>
                </a:solidFill>
                <a:latin typeface="Cabin"/>
              </a:endParaRPr>
            </a:p>
          </p:txBody>
        </p:sp>
        <p:sp>
          <p:nvSpPr>
            <p:cNvPr id="16" name="TextBox 16"/>
            <p:cNvSpPr txBox="1"/>
            <p:nvPr/>
          </p:nvSpPr>
          <p:spPr>
            <a:xfrm>
              <a:off x="0" y="0"/>
              <a:ext cx="5895861" cy="558800"/>
            </a:xfrm>
            <a:prstGeom prst="rect">
              <a:avLst/>
            </a:prstGeom>
          </p:spPr>
          <p:txBody>
            <a:bodyPr lIns="0" tIns="0" rIns="0" bIns="0" rtlCol="0" anchor="t">
              <a:spAutoFit/>
            </a:bodyPr>
            <a:lstStyle/>
            <a:p>
              <a:pPr algn="ctr">
                <a:lnSpc>
                  <a:spcPts val="3359"/>
                </a:lnSpc>
              </a:pPr>
              <a:r>
                <a:rPr lang="en-US" sz="2799">
                  <a:solidFill>
                    <a:srgbClr val="3C3C3D"/>
                  </a:solidFill>
                  <a:latin typeface="Cabin Medium"/>
                </a:rPr>
                <a:t>1.1.Đặt vấn đề</a:t>
              </a:r>
            </a:p>
          </p:txBody>
        </p:sp>
      </p:grpSp>
      <p:sp>
        <p:nvSpPr>
          <p:cNvPr id="17" name="TextBox 17"/>
          <p:cNvSpPr txBox="1"/>
          <p:nvPr/>
        </p:nvSpPr>
        <p:spPr>
          <a:xfrm>
            <a:off x="1025061" y="1262096"/>
            <a:ext cx="10371865" cy="1381125"/>
          </a:xfrm>
          <a:prstGeom prst="rect">
            <a:avLst/>
          </a:prstGeom>
        </p:spPr>
        <p:txBody>
          <a:bodyPr lIns="0" tIns="0" rIns="0" bIns="0" rtlCol="0" anchor="t">
            <a:spAutoFit/>
          </a:bodyPr>
          <a:lstStyle/>
          <a:p>
            <a:pPr marL="1943100" lvl="1" indent="-971550">
              <a:lnSpc>
                <a:spcPts val="10800"/>
              </a:lnSpc>
              <a:spcBef>
                <a:spcPct val="0"/>
              </a:spcBef>
              <a:buFont typeface="Arial"/>
              <a:buChar char="•"/>
            </a:pPr>
            <a:r>
              <a:rPr lang="en-US" sz="9000" spc="-179">
                <a:solidFill>
                  <a:srgbClr val="3C3C3D"/>
                </a:solidFill>
                <a:latin typeface="Cabin"/>
              </a:rPr>
              <a:t>Đặt bài toán</a:t>
            </a:r>
          </a:p>
        </p:txBody>
      </p:sp>
      <p:grpSp>
        <p:nvGrpSpPr>
          <p:cNvPr id="18" name="Group 18"/>
          <p:cNvGrpSpPr/>
          <p:nvPr/>
        </p:nvGrpSpPr>
        <p:grpSpPr>
          <a:xfrm>
            <a:off x="7120442" y="4844388"/>
            <a:ext cx="4050754" cy="2364719"/>
            <a:chOff x="0" y="0"/>
            <a:chExt cx="5401006" cy="3152959"/>
          </a:xfrm>
        </p:grpSpPr>
        <p:sp>
          <p:nvSpPr>
            <p:cNvPr id="19" name="TextBox 19"/>
            <p:cNvSpPr txBox="1"/>
            <p:nvPr/>
          </p:nvSpPr>
          <p:spPr>
            <a:xfrm>
              <a:off x="0" y="772132"/>
              <a:ext cx="5401006" cy="2380827"/>
            </a:xfrm>
            <a:prstGeom prst="rect">
              <a:avLst/>
            </a:prstGeom>
          </p:spPr>
          <p:txBody>
            <a:bodyPr lIns="0" tIns="0" rIns="0" bIns="0" rtlCol="0" anchor="t">
              <a:spAutoFit/>
            </a:bodyPr>
            <a:lstStyle/>
            <a:p>
              <a:pPr algn="ctr">
                <a:lnSpc>
                  <a:spcPts val="2905"/>
                </a:lnSpc>
              </a:pPr>
              <a:r>
                <a:rPr lang="en-US" sz="2075">
                  <a:solidFill>
                    <a:srgbClr val="3C3C3D"/>
                  </a:solidFill>
                  <a:latin typeface="Cabin"/>
                </a:rPr>
                <a:t>Đề tài quản lý nhân sự có vai trò và ý nghĩa quan trọng đối với các tổ chức và doanh nghiệp trong nhiều lĩnh vực khác nhau</a:t>
              </a:r>
            </a:p>
            <a:p>
              <a:pPr algn="ctr">
                <a:lnSpc>
                  <a:spcPts val="2905"/>
                </a:lnSpc>
              </a:pPr>
              <a:endParaRPr lang="en-US" sz="2075">
                <a:solidFill>
                  <a:srgbClr val="3C3C3D"/>
                </a:solidFill>
                <a:latin typeface="Cabin"/>
              </a:endParaRPr>
            </a:p>
          </p:txBody>
        </p:sp>
        <p:sp>
          <p:nvSpPr>
            <p:cNvPr id="20" name="TextBox 20"/>
            <p:cNvSpPr txBox="1"/>
            <p:nvPr/>
          </p:nvSpPr>
          <p:spPr>
            <a:xfrm>
              <a:off x="0" y="0"/>
              <a:ext cx="5401006" cy="558800"/>
            </a:xfrm>
            <a:prstGeom prst="rect">
              <a:avLst/>
            </a:prstGeom>
          </p:spPr>
          <p:txBody>
            <a:bodyPr lIns="0" tIns="0" rIns="0" bIns="0" rtlCol="0" anchor="t">
              <a:spAutoFit/>
            </a:bodyPr>
            <a:lstStyle/>
            <a:p>
              <a:pPr algn="ctr">
                <a:lnSpc>
                  <a:spcPts val="3359"/>
                </a:lnSpc>
              </a:pPr>
              <a:r>
                <a:rPr lang="en-US" sz="2799">
                  <a:solidFill>
                    <a:srgbClr val="3C3C3D"/>
                  </a:solidFill>
                  <a:latin typeface="Cabin Medium"/>
                </a:rPr>
                <a:t>1.2.Vai trò, ý nghĩa</a:t>
              </a:r>
            </a:p>
          </p:txBody>
        </p:sp>
      </p:grpSp>
      <p:grpSp>
        <p:nvGrpSpPr>
          <p:cNvPr id="21" name="Group 21"/>
          <p:cNvGrpSpPr/>
          <p:nvPr/>
        </p:nvGrpSpPr>
        <p:grpSpPr>
          <a:xfrm>
            <a:off x="12837404" y="5025363"/>
            <a:ext cx="4050754" cy="2002769"/>
            <a:chOff x="0" y="0"/>
            <a:chExt cx="5401006" cy="2670359"/>
          </a:xfrm>
        </p:grpSpPr>
        <p:sp>
          <p:nvSpPr>
            <p:cNvPr id="22" name="TextBox 22"/>
            <p:cNvSpPr txBox="1"/>
            <p:nvPr/>
          </p:nvSpPr>
          <p:spPr>
            <a:xfrm>
              <a:off x="0" y="772132"/>
              <a:ext cx="5401006" cy="1898227"/>
            </a:xfrm>
            <a:prstGeom prst="rect">
              <a:avLst/>
            </a:prstGeom>
          </p:spPr>
          <p:txBody>
            <a:bodyPr lIns="0" tIns="0" rIns="0" bIns="0" rtlCol="0" anchor="t">
              <a:spAutoFit/>
            </a:bodyPr>
            <a:lstStyle/>
            <a:p>
              <a:pPr algn="ctr">
                <a:lnSpc>
                  <a:spcPts val="2905"/>
                </a:lnSpc>
              </a:pPr>
              <a:r>
                <a:rPr lang="en-US" sz="2075">
                  <a:solidFill>
                    <a:srgbClr val="3C3C3D"/>
                  </a:solidFill>
                  <a:latin typeface="Cabin"/>
                </a:rPr>
                <a:t>Đáp ứng nhu cầu quản lí nhân sự, xây dựng nên một môi trường làm việc hiệu quả, quản lý nhân viên 1 cách dễ dàng và thuận tiện</a:t>
              </a:r>
            </a:p>
          </p:txBody>
        </p:sp>
        <p:sp>
          <p:nvSpPr>
            <p:cNvPr id="23" name="TextBox 23"/>
            <p:cNvSpPr txBox="1"/>
            <p:nvPr/>
          </p:nvSpPr>
          <p:spPr>
            <a:xfrm>
              <a:off x="0" y="0"/>
              <a:ext cx="5401006" cy="558800"/>
            </a:xfrm>
            <a:prstGeom prst="rect">
              <a:avLst/>
            </a:prstGeom>
          </p:spPr>
          <p:txBody>
            <a:bodyPr lIns="0" tIns="0" rIns="0" bIns="0" rtlCol="0" anchor="t">
              <a:spAutoFit/>
            </a:bodyPr>
            <a:lstStyle/>
            <a:p>
              <a:pPr algn="ctr">
                <a:lnSpc>
                  <a:spcPts val="3359"/>
                </a:lnSpc>
              </a:pPr>
              <a:r>
                <a:rPr lang="en-US" sz="2799">
                  <a:solidFill>
                    <a:srgbClr val="3C3C3D"/>
                  </a:solidFill>
                  <a:latin typeface="Cabin Medium"/>
                </a:rPr>
                <a:t>1.3.Mục đích của đề tài</a:t>
              </a:r>
            </a:p>
          </p:txBody>
        </p:sp>
      </p:grpSp>
      <p:sp>
        <p:nvSpPr>
          <p:cNvPr id="24" name="Freeform 24"/>
          <p:cNvSpPr/>
          <p:nvPr/>
        </p:nvSpPr>
        <p:spPr>
          <a:xfrm rot="-1443184">
            <a:off x="15609094" y="-1293732"/>
            <a:ext cx="1869442" cy="2587463"/>
          </a:xfrm>
          <a:custGeom>
            <a:avLst/>
            <a:gdLst/>
            <a:ahLst/>
            <a:cxnLst/>
            <a:rect l="l" t="t" r="r" b="b"/>
            <a:pathLst>
              <a:path w="1869442" h="2587463">
                <a:moveTo>
                  <a:pt x="0" y="0"/>
                </a:moveTo>
                <a:lnTo>
                  <a:pt x="1869442" y="0"/>
                </a:lnTo>
                <a:lnTo>
                  <a:pt x="1869442" y="2587464"/>
                </a:lnTo>
                <a:lnTo>
                  <a:pt x="0" y="2587464"/>
                </a:lnTo>
                <a:lnTo>
                  <a:pt x="0" y="0"/>
                </a:lnTo>
                <a:close/>
              </a:path>
            </a:pathLst>
          </a:custGeom>
          <a:blipFill>
            <a:blip r:embed="rId2">
              <a:alphaModFix amt="64000"/>
            </a:blip>
            <a:stretch>
              <a:fillRect/>
            </a:stretch>
          </a:blipFill>
        </p:spPr>
      </p:sp>
      <p:grpSp>
        <p:nvGrpSpPr>
          <p:cNvPr id="25" name="Group 25"/>
          <p:cNvGrpSpPr/>
          <p:nvPr/>
        </p:nvGrpSpPr>
        <p:grpSpPr>
          <a:xfrm>
            <a:off x="443352" y="322497"/>
            <a:ext cx="2980047" cy="540312"/>
            <a:chOff x="0" y="0"/>
            <a:chExt cx="3973396" cy="720416"/>
          </a:xfrm>
        </p:grpSpPr>
        <p:sp>
          <p:nvSpPr>
            <p:cNvPr id="26" name="Freeform 26"/>
            <p:cNvSpPr/>
            <p:nvPr/>
          </p:nvSpPr>
          <p:spPr>
            <a:xfrm>
              <a:off x="0" y="0"/>
              <a:ext cx="615628" cy="720416"/>
            </a:xfrm>
            <a:custGeom>
              <a:avLst/>
              <a:gdLst/>
              <a:ahLst/>
              <a:cxnLst/>
              <a:rect l="l" t="t" r="r" b="b"/>
              <a:pathLst>
                <a:path w="615628" h="720416">
                  <a:moveTo>
                    <a:pt x="0" y="0"/>
                  </a:moveTo>
                  <a:lnTo>
                    <a:pt x="615628" y="0"/>
                  </a:lnTo>
                  <a:lnTo>
                    <a:pt x="615628" y="720416"/>
                  </a:lnTo>
                  <a:lnTo>
                    <a:pt x="0" y="72041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7" name="TextBox 27"/>
            <p:cNvSpPr txBox="1"/>
            <p:nvPr/>
          </p:nvSpPr>
          <p:spPr>
            <a:xfrm>
              <a:off x="858683" y="25160"/>
              <a:ext cx="3114713" cy="641521"/>
            </a:xfrm>
            <a:prstGeom prst="rect">
              <a:avLst/>
            </a:prstGeom>
          </p:spPr>
          <p:txBody>
            <a:bodyPr lIns="0" tIns="0" rIns="0" bIns="0" rtlCol="0" anchor="t">
              <a:spAutoFit/>
            </a:bodyPr>
            <a:lstStyle/>
            <a:p>
              <a:pPr>
                <a:lnSpc>
                  <a:spcPts val="1961"/>
                </a:lnSpc>
                <a:spcBef>
                  <a:spcPct val="0"/>
                </a:spcBef>
              </a:pPr>
              <a:r>
                <a:rPr lang="en-US" sz="1401">
                  <a:solidFill>
                    <a:srgbClr val="3C3C3D"/>
                  </a:solidFill>
                  <a:latin typeface="Cabin Medium"/>
                </a:rPr>
                <a:t>LẬP TRÌNH HƯỚNG ĐỐI TƯỢNG - NHÓM 5</a:t>
              </a: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Freeform 2"/>
          <p:cNvSpPr/>
          <p:nvPr/>
        </p:nvSpPr>
        <p:spPr>
          <a:xfrm rot="3267645">
            <a:off x="15114356" y="7537728"/>
            <a:ext cx="3886547" cy="4069682"/>
          </a:xfrm>
          <a:custGeom>
            <a:avLst/>
            <a:gdLst/>
            <a:ahLst/>
            <a:cxnLst/>
            <a:rect l="l" t="t" r="r" b="b"/>
            <a:pathLst>
              <a:path w="3886547" h="4069682">
                <a:moveTo>
                  <a:pt x="0" y="0"/>
                </a:moveTo>
                <a:lnTo>
                  <a:pt x="3886547" y="0"/>
                </a:lnTo>
                <a:lnTo>
                  <a:pt x="3886547" y="4069682"/>
                </a:lnTo>
                <a:lnTo>
                  <a:pt x="0" y="4069682"/>
                </a:lnTo>
                <a:lnTo>
                  <a:pt x="0" y="0"/>
                </a:lnTo>
                <a:close/>
              </a:path>
            </a:pathLst>
          </a:custGeom>
          <a:blipFill>
            <a:blip r:embed="rId2"/>
            <a:stretch>
              <a:fillRect/>
            </a:stretch>
          </a:blipFill>
        </p:spPr>
      </p:sp>
      <p:sp>
        <p:nvSpPr>
          <p:cNvPr id="3" name="Freeform 3"/>
          <p:cNvSpPr/>
          <p:nvPr/>
        </p:nvSpPr>
        <p:spPr>
          <a:xfrm rot="-1203354">
            <a:off x="5918689" y="3214787"/>
            <a:ext cx="3886547" cy="4069682"/>
          </a:xfrm>
          <a:custGeom>
            <a:avLst/>
            <a:gdLst/>
            <a:ahLst/>
            <a:cxnLst/>
            <a:rect l="l" t="t" r="r" b="b"/>
            <a:pathLst>
              <a:path w="3886547" h="4069682">
                <a:moveTo>
                  <a:pt x="0" y="0"/>
                </a:moveTo>
                <a:lnTo>
                  <a:pt x="3886547" y="0"/>
                </a:lnTo>
                <a:lnTo>
                  <a:pt x="3886547" y="4069682"/>
                </a:lnTo>
                <a:lnTo>
                  <a:pt x="0" y="4069682"/>
                </a:lnTo>
                <a:lnTo>
                  <a:pt x="0" y="0"/>
                </a:lnTo>
                <a:close/>
              </a:path>
            </a:pathLst>
          </a:custGeom>
          <a:blipFill>
            <a:blip r:embed="rId2"/>
            <a:stretch>
              <a:fillRect/>
            </a:stretch>
          </a:blipFill>
        </p:spPr>
      </p:sp>
      <p:sp>
        <p:nvSpPr>
          <p:cNvPr id="4" name="Freeform 4"/>
          <p:cNvSpPr/>
          <p:nvPr/>
        </p:nvSpPr>
        <p:spPr>
          <a:xfrm rot="-5729106">
            <a:off x="11367957" y="-1203992"/>
            <a:ext cx="3886547" cy="4069682"/>
          </a:xfrm>
          <a:custGeom>
            <a:avLst/>
            <a:gdLst/>
            <a:ahLst/>
            <a:cxnLst/>
            <a:rect l="l" t="t" r="r" b="b"/>
            <a:pathLst>
              <a:path w="3886547" h="4069682">
                <a:moveTo>
                  <a:pt x="0" y="0"/>
                </a:moveTo>
                <a:lnTo>
                  <a:pt x="3886546" y="0"/>
                </a:lnTo>
                <a:lnTo>
                  <a:pt x="3886546" y="4069682"/>
                </a:lnTo>
                <a:lnTo>
                  <a:pt x="0" y="4069682"/>
                </a:lnTo>
                <a:lnTo>
                  <a:pt x="0" y="0"/>
                </a:lnTo>
                <a:close/>
              </a:path>
            </a:pathLst>
          </a:custGeom>
          <a:blipFill>
            <a:blip r:embed="rId2"/>
            <a:stretch>
              <a:fillRect/>
            </a:stretch>
          </a:blipFill>
        </p:spPr>
      </p:sp>
      <p:graphicFrame>
        <p:nvGraphicFramePr>
          <p:cNvPr id="5" name="Table 5"/>
          <p:cNvGraphicFramePr>
            <a:graphicFrameLocks noGrp="1"/>
          </p:cNvGraphicFramePr>
          <p:nvPr/>
        </p:nvGraphicFramePr>
        <p:xfrm>
          <a:off x="8254946" y="1430040"/>
          <a:ext cx="9004354" cy="8330339"/>
        </p:xfrm>
        <a:graphic>
          <a:graphicData uri="http://schemas.openxmlformats.org/drawingml/2006/table">
            <a:tbl>
              <a:tblPr/>
              <a:tblGrid>
                <a:gridCol w="4284581">
                  <a:extLst>
                    <a:ext uri="{9D8B030D-6E8A-4147-A177-3AD203B41FA5}">
                      <a16:colId xmlns:a16="http://schemas.microsoft.com/office/drawing/2014/main" val="20000"/>
                    </a:ext>
                  </a:extLst>
                </a:gridCol>
                <a:gridCol w="4719773">
                  <a:extLst>
                    <a:ext uri="{9D8B030D-6E8A-4147-A177-3AD203B41FA5}">
                      <a16:colId xmlns:a16="http://schemas.microsoft.com/office/drawing/2014/main" val="20001"/>
                    </a:ext>
                  </a:extLst>
                </a:gridCol>
              </a:tblGrid>
              <a:tr h="2475295">
                <a:tc>
                  <a:txBody>
                    <a:bodyPr/>
                    <a:lstStyle/>
                    <a:p>
                      <a:pPr algn="ctr">
                        <a:lnSpc>
                          <a:spcPts val="2800"/>
                        </a:lnSpc>
                        <a:defRPr/>
                      </a:pPr>
                      <a:r>
                        <a:rPr lang="en-US" sz="2000">
                          <a:solidFill>
                            <a:srgbClr val="3C3C3D"/>
                          </a:solidFill>
                          <a:latin typeface="Cabin Medium"/>
                        </a:rPr>
                        <a:t>Đăng nhập:</a:t>
                      </a:r>
                      <a:endParaRPr lang="en-US" sz="1100"/>
                    </a:p>
                    <a:p>
                      <a:pPr algn="ctr">
                        <a:lnSpc>
                          <a:spcPts val="2800"/>
                        </a:lnSpc>
                      </a:pPr>
                      <a:r>
                        <a:rPr lang="en-US" sz="2000">
                          <a:solidFill>
                            <a:srgbClr val="3C3C3D"/>
                          </a:solidFill>
                          <a:latin typeface="Cabin"/>
                        </a:rPr>
                        <a:t> Cho phép người dùng nhập vào thông tin tài khoản và mật khẩu. </a:t>
                      </a:r>
                    </a:p>
                  </a:txBody>
                  <a:tcPr marL="190500" marR="190500" marT="190500" marB="190500" anchor="ctr">
                    <a:lnL w="9525" cap="flat" cmpd="sng" algn="ctr">
                      <a:solidFill>
                        <a:srgbClr val="3C3C3D"/>
                      </a:solidFill>
                      <a:prstDash val="solid"/>
                      <a:round/>
                      <a:headEnd type="none" w="med" len="med"/>
                      <a:tailEnd type="none" w="med" len="med"/>
                    </a:lnL>
                    <a:lnR w="9525" cap="flat" cmpd="sng" algn="ctr">
                      <a:solidFill>
                        <a:srgbClr val="3C3C3D"/>
                      </a:solidFill>
                      <a:prstDash val="solid"/>
                      <a:round/>
                      <a:headEnd type="none" w="med" len="med"/>
                      <a:tailEnd type="none" w="med" len="med"/>
                    </a:lnR>
                    <a:lnT w="9525" cap="flat" cmpd="sng" algn="ctr">
                      <a:solidFill>
                        <a:srgbClr val="3C3C3D"/>
                      </a:solidFill>
                      <a:prstDash val="solid"/>
                      <a:round/>
                      <a:headEnd type="none" w="med" len="med"/>
                      <a:tailEnd type="none" w="med" len="med"/>
                    </a:lnT>
                    <a:lnB w="9525" cap="flat" cmpd="sng" algn="ctr">
                      <a:solidFill>
                        <a:srgbClr val="3C3C3D"/>
                      </a:solidFill>
                      <a:prstDash val="solid"/>
                      <a:round/>
                      <a:headEnd type="none" w="med" len="med"/>
                      <a:tailEnd type="none" w="med" len="med"/>
                    </a:lnB>
                    <a:solidFill>
                      <a:srgbClr val="F8F8F8"/>
                    </a:solidFill>
                  </a:tcPr>
                </a:tc>
                <a:tc>
                  <a:txBody>
                    <a:bodyPr/>
                    <a:lstStyle/>
                    <a:p>
                      <a:pPr algn="ctr">
                        <a:lnSpc>
                          <a:spcPts val="2520"/>
                        </a:lnSpc>
                        <a:defRPr/>
                      </a:pPr>
                      <a:r>
                        <a:rPr lang="en-US" sz="1800">
                          <a:solidFill>
                            <a:srgbClr val="3C3C3D"/>
                          </a:solidFill>
                          <a:latin typeface="Cabin"/>
                        </a:rPr>
                        <a:t>Thêm thông tin:Cho phép người dùng nhập vào các thông tin gồm:</a:t>
                      </a:r>
                      <a:endParaRPr lang="en-US" sz="1100"/>
                    </a:p>
                    <a:p>
                      <a:pPr marL="388622" lvl="1" indent="-194311" algn="ctr">
                        <a:lnSpc>
                          <a:spcPts val="2520"/>
                        </a:lnSpc>
                        <a:buFont typeface="Arial"/>
                        <a:buChar char="•"/>
                      </a:pPr>
                      <a:r>
                        <a:rPr lang="en-US" sz="1800">
                          <a:solidFill>
                            <a:srgbClr val="3C3C3D"/>
                          </a:solidFill>
                          <a:latin typeface="Cabin"/>
                        </a:rPr>
                        <a:t>Thông tin nhân viên</a:t>
                      </a:r>
                    </a:p>
                    <a:p>
                      <a:pPr marL="388622" lvl="1" indent="-194311" algn="ctr">
                        <a:lnSpc>
                          <a:spcPts val="2520"/>
                        </a:lnSpc>
                        <a:buFont typeface="Arial"/>
                        <a:buChar char="•"/>
                      </a:pPr>
                      <a:r>
                        <a:rPr lang="en-US" sz="1800">
                          <a:solidFill>
                            <a:srgbClr val="3C3C3D"/>
                          </a:solidFill>
                          <a:latin typeface="Cabin"/>
                        </a:rPr>
                        <a:t>Thông tin phòng ban</a:t>
                      </a:r>
                    </a:p>
                    <a:p>
                      <a:pPr marL="388622" lvl="1" indent="-194311" algn="ctr">
                        <a:lnSpc>
                          <a:spcPts val="2520"/>
                        </a:lnSpc>
                        <a:buFont typeface="Arial"/>
                        <a:buChar char="•"/>
                      </a:pPr>
                      <a:r>
                        <a:rPr lang="en-US" sz="1800">
                          <a:solidFill>
                            <a:srgbClr val="3C3C3D"/>
                          </a:solidFill>
                          <a:latin typeface="Cabin"/>
                        </a:rPr>
                        <a:t>Thông tin lương</a:t>
                      </a:r>
                    </a:p>
                    <a:p>
                      <a:pPr marL="388622" lvl="1" indent="-194311" algn="ctr">
                        <a:lnSpc>
                          <a:spcPts val="2520"/>
                        </a:lnSpc>
                        <a:buFont typeface="Arial"/>
                        <a:buChar char="•"/>
                      </a:pPr>
                      <a:r>
                        <a:rPr lang="en-US" sz="1800">
                          <a:solidFill>
                            <a:srgbClr val="3C3C3D"/>
                          </a:solidFill>
                          <a:latin typeface="Cabin"/>
                        </a:rPr>
                        <a:t>Thông tin vị trí</a:t>
                      </a:r>
                    </a:p>
                  </a:txBody>
                  <a:tcPr marL="190500" marR="190500" marT="190500" marB="190500" anchor="ctr">
                    <a:lnL w="9525" cap="flat" cmpd="sng" algn="ctr">
                      <a:solidFill>
                        <a:srgbClr val="3C3C3D"/>
                      </a:solidFill>
                      <a:prstDash val="solid"/>
                      <a:round/>
                      <a:headEnd type="none" w="med" len="med"/>
                      <a:tailEnd type="none" w="med" len="med"/>
                    </a:lnL>
                    <a:lnR w="9525" cap="flat" cmpd="sng" algn="ctr">
                      <a:solidFill>
                        <a:srgbClr val="3C3C3D"/>
                      </a:solidFill>
                      <a:prstDash val="solid"/>
                      <a:round/>
                      <a:headEnd type="none" w="med" len="med"/>
                      <a:tailEnd type="none" w="med" len="med"/>
                    </a:lnR>
                    <a:lnT w="9525" cap="flat" cmpd="sng" algn="ctr">
                      <a:solidFill>
                        <a:srgbClr val="3C3C3D"/>
                      </a:solidFill>
                      <a:prstDash val="solid"/>
                      <a:round/>
                      <a:headEnd type="none" w="med" len="med"/>
                      <a:tailEnd type="none" w="med" len="med"/>
                    </a:lnT>
                    <a:lnB w="9525" cap="flat" cmpd="sng" algn="ctr">
                      <a:solidFill>
                        <a:srgbClr val="3C3C3D"/>
                      </a:solidFill>
                      <a:prstDash val="solid"/>
                      <a:round/>
                      <a:headEnd type="none" w="med" len="med"/>
                      <a:tailEnd type="none" w="med" len="med"/>
                    </a:lnB>
                    <a:solidFill>
                      <a:srgbClr val="F8F8F8"/>
                    </a:solidFill>
                  </a:tcPr>
                </a:tc>
                <a:extLst>
                  <a:ext uri="{0D108BD9-81ED-4DB2-BD59-A6C34878D82A}">
                    <a16:rowId xmlns:a16="http://schemas.microsoft.com/office/drawing/2014/main" val="10000"/>
                  </a:ext>
                </a:extLst>
              </a:tr>
              <a:tr h="2927522">
                <a:tc>
                  <a:txBody>
                    <a:bodyPr/>
                    <a:lstStyle/>
                    <a:p>
                      <a:pPr algn="ctr">
                        <a:lnSpc>
                          <a:spcPts val="2800"/>
                        </a:lnSpc>
                        <a:defRPr/>
                      </a:pPr>
                      <a:r>
                        <a:rPr lang="en-US" sz="2000">
                          <a:solidFill>
                            <a:srgbClr val="3C3C3D"/>
                          </a:solidFill>
                          <a:latin typeface="Cabin Medium"/>
                        </a:rPr>
                        <a:t>Sửa thông tin:</a:t>
                      </a:r>
                      <a:endParaRPr lang="en-US" sz="1100"/>
                    </a:p>
                    <a:p>
                      <a:pPr algn="ctr">
                        <a:lnSpc>
                          <a:spcPts val="2800"/>
                        </a:lnSpc>
                      </a:pPr>
                      <a:r>
                        <a:rPr lang="en-US" sz="2000">
                          <a:solidFill>
                            <a:srgbClr val="3C3C3D"/>
                          </a:solidFill>
                          <a:latin typeface="Cabin Medium"/>
                        </a:rPr>
                        <a:t>Chức năng này cho phép sửa thông tin, yêu cầu nhập lại thông tin và tìm kiếm theo mã, nếu tìm thấy sẽ thay đổi theo các thông tin mà người dùng nhập và thông báo ra màn hình.</a:t>
                      </a:r>
                    </a:p>
                  </a:txBody>
                  <a:tcPr marL="190500" marR="190500" marT="190500" marB="190500" anchor="ctr">
                    <a:lnL w="9525" cap="flat" cmpd="sng" algn="ctr">
                      <a:solidFill>
                        <a:srgbClr val="3C3C3D"/>
                      </a:solidFill>
                      <a:prstDash val="solid"/>
                      <a:round/>
                      <a:headEnd type="none" w="med" len="med"/>
                      <a:tailEnd type="none" w="med" len="med"/>
                    </a:lnL>
                    <a:lnR w="9525" cap="flat" cmpd="sng" algn="ctr">
                      <a:solidFill>
                        <a:srgbClr val="3C3C3D"/>
                      </a:solidFill>
                      <a:prstDash val="solid"/>
                      <a:round/>
                      <a:headEnd type="none" w="med" len="med"/>
                      <a:tailEnd type="none" w="med" len="med"/>
                    </a:lnR>
                    <a:lnT w="9525" cap="flat" cmpd="sng" algn="ctr">
                      <a:solidFill>
                        <a:srgbClr val="3C3C3D"/>
                      </a:solidFill>
                      <a:prstDash val="solid"/>
                      <a:round/>
                      <a:headEnd type="none" w="med" len="med"/>
                      <a:tailEnd type="none" w="med" len="med"/>
                    </a:lnT>
                    <a:lnB w="9525" cap="flat" cmpd="sng" algn="ctr">
                      <a:solidFill>
                        <a:srgbClr val="3C3C3D"/>
                      </a:solidFill>
                      <a:prstDash val="solid"/>
                      <a:round/>
                      <a:headEnd type="none" w="med" len="med"/>
                      <a:tailEnd type="none" w="med" len="med"/>
                    </a:lnB>
                    <a:solidFill>
                      <a:srgbClr val="F8F8F8"/>
                    </a:solidFill>
                  </a:tcPr>
                </a:tc>
                <a:tc>
                  <a:txBody>
                    <a:bodyPr/>
                    <a:lstStyle/>
                    <a:p>
                      <a:pPr algn="ctr">
                        <a:lnSpc>
                          <a:spcPts val="2520"/>
                        </a:lnSpc>
                        <a:defRPr/>
                      </a:pPr>
                      <a:r>
                        <a:rPr lang="en-US" sz="1800">
                          <a:solidFill>
                            <a:srgbClr val="3C3C3D"/>
                          </a:solidFill>
                          <a:latin typeface="Cabin"/>
                        </a:rPr>
                        <a:t>Xóa thông tin:</a:t>
                      </a:r>
                      <a:endParaRPr lang="en-US" sz="1100"/>
                    </a:p>
                    <a:p>
                      <a:pPr algn="ctr">
                        <a:lnSpc>
                          <a:spcPts val="2520"/>
                        </a:lnSpc>
                      </a:pPr>
                      <a:r>
                        <a:rPr lang="en-US" sz="1800">
                          <a:solidFill>
                            <a:srgbClr val="3C3C3D"/>
                          </a:solidFill>
                          <a:latin typeface="Cabin"/>
                        </a:rPr>
                        <a:t>Chức năng này cho phép nhập vào mã cần xóa, nếu tìm thấy sẽ xóa thông tin và thông báo ra màn hình.</a:t>
                      </a:r>
                    </a:p>
                    <a:p>
                      <a:pPr algn="ctr">
                        <a:lnSpc>
                          <a:spcPts val="2520"/>
                        </a:lnSpc>
                      </a:pPr>
                      <a:endParaRPr lang="en-US" sz="1800">
                        <a:solidFill>
                          <a:srgbClr val="3C3C3D"/>
                        </a:solidFill>
                        <a:latin typeface="Cabin"/>
                      </a:endParaRPr>
                    </a:p>
                  </a:txBody>
                  <a:tcPr marL="190500" marR="190500" marT="190500" marB="190500" anchor="ctr">
                    <a:lnL w="9525" cap="flat" cmpd="sng" algn="ctr">
                      <a:solidFill>
                        <a:srgbClr val="3C3C3D"/>
                      </a:solidFill>
                      <a:prstDash val="solid"/>
                      <a:round/>
                      <a:headEnd type="none" w="med" len="med"/>
                      <a:tailEnd type="none" w="med" len="med"/>
                    </a:lnL>
                    <a:lnR w="9525" cap="flat" cmpd="sng" algn="ctr">
                      <a:solidFill>
                        <a:srgbClr val="3C3C3D"/>
                      </a:solidFill>
                      <a:prstDash val="solid"/>
                      <a:round/>
                      <a:headEnd type="none" w="med" len="med"/>
                      <a:tailEnd type="none" w="med" len="med"/>
                    </a:lnR>
                    <a:lnT w="9525" cap="flat" cmpd="sng" algn="ctr">
                      <a:solidFill>
                        <a:srgbClr val="3C3C3D"/>
                      </a:solidFill>
                      <a:prstDash val="solid"/>
                      <a:round/>
                      <a:headEnd type="none" w="med" len="med"/>
                      <a:tailEnd type="none" w="med" len="med"/>
                    </a:lnT>
                    <a:lnB w="9525" cap="flat" cmpd="sng" algn="ctr">
                      <a:solidFill>
                        <a:srgbClr val="3C3C3D"/>
                      </a:solidFill>
                      <a:prstDash val="solid"/>
                      <a:round/>
                      <a:headEnd type="none" w="med" len="med"/>
                      <a:tailEnd type="none" w="med" len="med"/>
                    </a:lnB>
                    <a:solidFill>
                      <a:srgbClr val="F8F8F8"/>
                    </a:solidFill>
                  </a:tcPr>
                </a:tc>
                <a:extLst>
                  <a:ext uri="{0D108BD9-81ED-4DB2-BD59-A6C34878D82A}">
                    <a16:rowId xmlns:a16="http://schemas.microsoft.com/office/drawing/2014/main" val="10001"/>
                  </a:ext>
                </a:extLst>
              </a:tr>
              <a:tr h="2927522">
                <a:tc>
                  <a:txBody>
                    <a:bodyPr/>
                    <a:lstStyle/>
                    <a:p>
                      <a:pPr algn="ctr">
                        <a:lnSpc>
                          <a:spcPts val="2800"/>
                        </a:lnSpc>
                        <a:defRPr/>
                      </a:pPr>
                      <a:r>
                        <a:rPr lang="en-US" sz="2000">
                          <a:solidFill>
                            <a:srgbClr val="3C3C3D"/>
                          </a:solidFill>
                          <a:latin typeface="Cabin Medium"/>
                        </a:rPr>
                        <a:t>Tìm kiếm/ Xem thông tin:</a:t>
                      </a:r>
                      <a:endParaRPr lang="en-US" sz="1100"/>
                    </a:p>
                    <a:p>
                      <a:pPr algn="ctr">
                        <a:lnSpc>
                          <a:spcPts val="2800"/>
                        </a:lnSpc>
                      </a:pPr>
                      <a:r>
                        <a:rPr lang="en-US" sz="2000">
                          <a:solidFill>
                            <a:srgbClr val="3C3C3D"/>
                          </a:solidFill>
                          <a:latin typeface="Cabin Medium"/>
                        </a:rPr>
                        <a:t>Chức năng này cho phép tìm kiếm các thông tin:</a:t>
                      </a:r>
                    </a:p>
                    <a:p>
                      <a:pPr marL="431801" lvl="1" indent="-215900" algn="ctr">
                        <a:lnSpc>
                          <a:spcPts val="2800"/>
                        </a:lnSpc>
                        <a:buFont typeface="Arial"/>
                        <a:buChar char="•"/>
                      </a:pPr>
                      <a:r>
                        <a:rPr lang="en-US" sz="2000">
                          <a:solidFill>
                            <a:srgbClr val="3C3C3D"/>
                          </a:solidFill>
                          <a:latin typeface="Cabin Medium"/>
                        </a:rPr>
                        <a:t>Thông tin nhân viên</a:t>
                      </a:r>
                    </a:p>
                    <a:p>
                      <a:pPr marL="431801" lvl="1" indent="-215900" algn="ctr">
                        <a:lnSpc>
                          <a:spcPts val="2800"/>
                        </a:lnSpc>
                        <a:buFont typeface="Arial"/>
                        <a:buChar char="•"/>
                      </a:pPr>
                      <a:r>
                        <a:rPr lang="en-US" sz="2000">
                          <a:solidFill>
                            <a:srgbClr val="3C3C3D"/>
                          </a:solidFill>
                          <a:latin typeface="Cabin Medium"/>
                        </a:rPr>
                        <a:t>Thông tin phòng ban</a:t>
                      </a:r>
                    </a:p>
                    <a:p>
                      <a:pPr marL="431801" lvl="1" indent="-215900" algn="ctr">
                        <a:lnSpc>
                          <a:spcPts val="2800"/>
                        </a:lnSpc>
                        <a:buFont typeface="Arial"/>
                        <a:buChar char="•"/>
                      </a:pPr>
                      <a:r>
                        <a:rPr lang="en-US" sz="2000">
                          <a:solidFill>
                            <a:srgbClr val="3C3C3D"/>
                          </a:solidFill>
                          <a:latin typeface="Cabin Medium"/>
                        </a:rPr>
                        <a:t>Thông tin lương</a:t>
                      </a:r>
                    </a:p>
                    <a:p>
                      <a:pPr marL="431801" lvl="1" indent="-215900" algn="ctr">
                        <a:lnSpc>
                          <a:spcPts val="2800"/>
                        </a:lnSpc>
                        <a:buFont typeface="Arial"/>
                        <a:buChar char="•"/>
                      </a:pPr>
                      <a:r>
                        <a:rPr lang="en-US" sz="2000">
                          <a:solidFill>
                            <a:srgbClr val="3C3C3D"/>
                          </a:solidFill>
                          <a:latin typeface="Cabin Medium"/>
                        </a:rPr>
                        <a:t>Thông tin vị trí</a:t>
                      </a:r>
                    </a:p>
                  </a:txBody>
                  <a:tcPr marL="190500" marR="190500" marT="190500" marB="190500" anchor="ctr">
                    <a:lnL w="9525" cap="flat" cmpd="sng" algn="ctr">
                      <a:solidFill>
                        <a:srgbClr val="3C3C3D"/>
                      </a:solidFill>
                      <a:prstDash val="solid"/>
                      <a:round/>
                      <a:headEnd type="none" w="med" len="med"/>
                      <a:tailEnd type="none" w="med" len="med"/>
                    </a:lnL>
                    <a:lnR w="9525" cap="flat" cmpd="sng" algn="ctr">
                      <a:solidFill>
                        <a:srgbClr val="3C3C3D"/>
                      </a:solidFill>
                      <a:prstDash val="solid"/>
                      <a:round/>
                      <a:headEnd type="none" w="med" len="med"/>
                      <a:tailEnd type="none" w="med" len="med"/>
                    </a:lnR>
                    <a:lnT w="9525" cap="flat" cmpd="sng" algn="ctr">
                      <a:solidFill>
                        <a:srgbClr val="3C3C3D"/>
                      </a:solidFill>
                      <a:prstDash val="solid"/>
                      <a:round/>
                      <a:headEnd type="none" w="med" len="med"/>
                      <a:tailEnd type="none" w="med" len="med"/>
                    </a:lnT>
                    <a:lnB w="9525" cap="flat" cmpd="sng" algn="ctr">
                      <a:solidFill>
                        <a:srgbClr val="3C3C3D"/>
                      </a:solidFill>
                      <a:prstDash val="solid"/>
                      <a:round/>
                      <a:headEnd type="none" w="med" len="med"/>
                      <a:tailEnd type="none" w="med" len="med"/>
                    </a:lnB>
                    <a:solidFill>
                      <a:srgbClr val="F8F8F8"/>
                    </a:solidFill>
                  </a:tcPr>
                </a:tc>
                <a:tc>
                  <a:txBody>
                    <a:bodyPr/>
                    <a:lstStyle/>
                    <a:p>
                      <a:pPr algn="ctr">
                        <a:lnSpc>
                          <a:spcPts val="2520"/>
                        </a:lnSpc>
                        <a:defRPr/>
                      </a:pPr>
                      <a:endParaRPr lang="en-US" sz="1100"/>
                    </a:p>
                  </a:txBody>
                  <a:tcPr marL="190500" marR="190500" marT="190500" marB="190500" anchor="ctr">
                    <a:lnL w="9525" cap="flat" cmpd="sng" algn="ctr">
                      <a:solidFill>
                        <a:srgbClr val="3C3C3D"/>
                      </a:solidFill>
                      <a:prstDash val="solid"/>
                      <a:round/>
                      <a:headEnd type="none" w="med" len="med"/>
                      <a:tailEnd type="none" w="med" len="med"/>
                    </a:lnL>
                    <a:lnR w="9525" cap="flat" cmpd="sng" algn="ctr">
                      <a:solidFill>
                        <a:srgbClr val="3C3C3D"/>
                      </a:solidFill>
                      <a:prstDash val="solid"/>
                      <a:round/>
                      <a:headEnd type="none" w="med" len="med"/>
                      <a:tailEnd type="none" w="med" len="med"/>
                    </a:lnR>
                    <a:lnT w="9525" cap="flat" cmpd="sng" algn="ctr">
                      <a:solidFill>
                        <a:srgbClr val="3C3C3D"/>
                      </a:solidFill>
                      <a:prstDash val="solid"/>
                      <a:round/>
                      <a:headEnd type="none" w="med" len="med"/>
                      <a:tailEnd type="none" w="med" len="med"/>
                    </a:lnT>
                    <a:lnB w="9525" cap="flat" cmpd="sng" algn="ctr">
                      <a:solidFill>
                        <a:srgbClr val="3C3C3D"/>
                      </a:solidFill>
                      <a:prstDash val="solid"/>
                      <a:round/>
                      <a:headEnd type="none" w="med" len="med"/>
                      <a:tailEnd type="none" w="med" len="med"/>
                    </a:lnB>
                    <a:solidFill>
                      <a:srgbClr val="F8F8F8"/>
                    </a:solidFill>
                  </a:tcPr>
                </a:tc>
                <a:extLst>
                  <a:ext uri="{0D108BD9-81ED-4DB2-BD59-A6C34878D82A}">
                    <a16:rowId xmlns:a16="http://schemas.microsoft.com/office/drawing/2014/main" val="10002"/>
                  </a:ext>
                </a:extLst>
              </a:tr>
            </a:tbl>
          </a:graphicData>
        </a:graphic>
      </p:graphicFrame>
      <p:grpSp>
        <p:nvGrpSpPr>
          <p:cNvPr id="6" name="Group 6"/>
          <p:cNvGrpSpPr/>
          <p:nvPr/>
        </p:nvGrpSpPr>
        <p:grpSpPr>
          <a:xfrm>
            <a:off x="0" y="0"/>
            <a:ext cx="7204780" cy="10287000"/>
            <a:chOff x="0" y="0"/>
            <a:chExt cx="1897555" cy="2709333"/>
          </a:xfrm>
        </p:grpSpPr>
        <p:sp>
          <p:nvSpPr>
            <p:cNvPr id="7" name="Freeform 7"/>
            <p:cNvSpPr/>
            <p:nvPr/>
          </p:nvSpPr>
          <p:spPr>
            <a:xfrm>
              <a:off x="0" y="0"/>
              <a:ext cx="1897555" cy="2709333"/>
            </a:xfrm>
            <a:custGeom>
              <a:avLst/>
              <a:gdLst/>
              <a:ahLst/>
              <a:cxnLst/>
              <a:rect l="l" t="t" r="r" b="b"/>
              <a:pathLst>
                <a:path w="1897555" h="2709333">
                  <a:moveTo>
                    <a:pt x="0" y="0"/>
                  </a:moveTo>
                  <a:lnTo>
                    <a:pt x="1897555" y="0"/>
                  </a:lnTo>
                  <a:lnTo>
                    <a:pt x="1897555" y="2709333"/>
                  </a:lnTo>
                  <a:lnTo>
                    <a:pt x="0" y="2709333"/>
                  </a:lnTo>
                  <a:close/>
                </a:path>
              </a:pathLst>
            </a:custGeom>
            <a:solidFill>
              <a:srgbClr val="B2E6E6"/>
            </a:solidFill>
          </p:spPr>
        </p:sp>
        <p:sp>
          <p:nvSpPr>
            <p:cNvPr id="8" name="TextBox 8"/>
            <p:cNvSpPr txBox="1"/>
            <p:nvPr/>
          </p:nvSpPr>
          <p:spPr>
            <a:xfrm>
              <a:off x="0" y="-38100"/>
              <a:ext cx="1897555" cy="2747433"/>
            </a:xfrm>
            <a:prstGeom prst="rect">
              <a:avLst/>
            </a:prstGeom>
          </p:spPr>
          <p:txBody>
            <a:bodyPr lIns="50800" tIns="50800" rIns="50800" bIns="50800" rtlCol="0" anchor="ctr"/>
            <a:lstStyle/>
            <a:p>
              <a:pPr algn="ctr">
                <a:lnSpc>
                  <a:spcPts val="3499"/>
                </a:lnSpc>
              </a:pPr>
              <a:endParaRPr/>
            </a:p>
          </p:txBody>
        </p:sp>
      </p:grpSp>
      <p:sp>
        <p:nvSpPr>
          <p:cNvPr id="9" name="Freeform 9"/>
          <p:cNvSpPr/>
          <p:nvPr/>
        </p:nvSpPr>
        <p:spPr>
          <a:xfrm>
            <a:off x="512197" y="4842516"/>
            <a:ext cx="6368949" cy="1505388"/>
          </a:xfrm>
          <a:custGeom>
            <a:avLst/>
            <a:gdLst/>
            <a:ahLst/>
            <a:cxnLst/>
            <a:rect l="l" t="t" r="r" b="b"/>
            <a:pathLst>
              <a:path w="6368949" h="1505388">
                <a:moveTo>
                  <a:pt x="0" y="0"/>
                </a:moveTo>
                <a:lnTo>
                  <a:pt x="6368948" y="0"/>
                </a:lnTo>
                <a:lnTo>
                  <a:pt x="6368948" y="1505388"/>
                </a:lnTo>
                <a:lnTo>
                  <a:pt x="0" y="150538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0" name="TextBox 10"/>
          <p:cNvSpPr txBox="1"/>
          <p:nvPr/>
        </p:nvSpPr>
        <p:spPr>
          <a:xfrm>
            <a:off x="1028700" y="1028700"/>
            <a:ext cx="5335942" cy="2686050"/>
          </a:xfrm>
          <a:prstGeom prst="rect">
            <a:avLst/>
          </a:prstGeom>
        </p:spPr>
        <p:txBody>
          <a:bodyPr lIns="0" tIns="0" rIns="0" bIns="0" rtlCol="0" anchor="t">
            <a:spAutoFit/>
          </a:bodyPr>
          <a:lstStyle/>
          <a:p>
            <a:pPr>
              <a:lnSpc>
                <a:spcPts val="7080"/>
              </a:lnSpc>
            </a:pPr>
            <a:r>
              <a:rPr lang="en-US" sz="5900" spc="-118">
                <a:solidFill>
                  <a:srgbClr val="3C3C3D"/>
                </a:solidFill>
                <a:latin typeface="Cabin"/>
              </a:rPr>
              <a:t>TỔNG QUAN ỨNG DỤNG</a:t>
            </a:r>
          </a:p>
          <a:p>
            <a:pPr marL="0" lvl="0" indent="0">
              <a:lnSpc>
                <a:spcPts val="7080"/>
              </a:lnSpc>
              <a:spcBef>
                <a:spcPct val="0"/>
              </a:spcBef>
            </a:pPr>
            <a:endParaRPr lang="en-US" sz="5900" spc="-118">
              <a:solidFill>
                <a:srgbClr val="3C3C3D"/>
              </a:solidFill>
              <a:latin typeface="Cabin"/>
            </a:endParaRPr>
          </a:p>
        </p:txBody>
      </p:sp>
      <p:sp>
        <p:nvSpPr>
          <p:cNvPr id="11" name="TextBox 11"/>
          <p:cNvSpPr txBox="1"/>
          <p:nvPr/>
        </p:nvSpPr>
        <p:spPr>
          <a:xfrm>
            <a:off x="512197" y="5154837"/>
            <a:ext cx="6368949" cy="795021"/>
          </a:xfrm>
          <a:prstGeom prst="rect">
            <a:avLst/>
          </a:prstGeom>
        </p:spPr>
        <p:txBody>
          <a:bodyPr lIns="0" tIns="0" rIns="0" bIns="0" rtlCol="0" anchor="t">
            <a:spAutoFit/>
          </a:bodyPr>
          <a:lstStyle/>
          <a:p>
            <a:pPr algn="ctr">
              <a:lnSpc>
                <a:spcPts val="6579"/>
              </a:lnSpc>
              <a:spcBef>
                <a:spcPct val="0"/>
              </a:spcBef>
            </a:pPr>
            <a:r>
              <a:rPr lang="en-US" sz="4699">
                <a:solidFill>
                  <a:srgbClr val="3C3C3D"/>
                </a:solidFill>
                <a:latin typeface="Cabin"/>
              </a:rPr>
              <a:t>2.1  Phân tích</a:t>
            </a:r>
          </a:p>
        </p:txBody>
      </p:sp>
      <p:grpSp>
        <p:nvGrpSpPr>
          <p:cNvPr id="12" name="Group 12"/>
          <p:cNvGrpSpPr/>
          <p:nvPr/>
        </p:nvGrpSpPr>
        <p:grpSpPr>
          <a:xfrm>
            <a:off x="512197" y="9220068"/>
            <a:ext cx="2980047" cy="540312"/>
            <a:chOff x="0" y="0"/>
            <a:chExt cx="3973396" cy="720416"/>
          </a:xfrm>
        </p:grpSpPr>
        <p:sp>
          <p:nvSpPr>
            <p:cNvPr id="13" name="Freeform 13"/>
            <p:cNvSpPr/>
            <p:nvPr/>
          </p:nvSpPr>
          <p:spPr>
            <a:xfrm>
              <a:off x="0" y="0"/>
              <a:ext cx="615628" cy="720416"/>
            </a:xfrm>
            <a:custGeom>
              <a:avLst/>
              <a:gdLst/>
              <a:ahLst/>
              <a:cxnLst/>
              <a:rect l="l" t="t" r="r" b="b"/>
              <a:pathLst>
                <a:path w="615628" h="720416">
                  <a:moveTo>
                    <a:pt x="0" y="0"/>
                  </a:moveTo>
                  <a:lnTo>
                    <a:pt x="615628" y="0"/>
                  </a:lnTo>
                  <a:lnTo>
                    <a:pt x="615628" y="720416"/>
                  </a:lnTo>
                  <a:lnTo>
                    <a:pt x="0" y="72041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4" name="TextBox 14"/>
            <p:cNvSpPr txBox="1"/>
            <p:nvPr/>
          </p:nvSpPr>
          <p:spPr>
            <a:xfrm>
              <a:off x="858683" y="25160"/>
              <a:ext cx="3114713" cy="641521"/>
            </a:xfrm>
            <a:prstGeom prst="rect">
              <a:avLst/>
            </a:prstGeom>
          </p:spPr>
          <p:txBody>
            <a:bodyPr lIns="0" tIns="0" rIns="0" bIns="0" rtlCol="0" anchor="t">
              <a:spAutoFit/>
            </a:bodyPr>
            <a:lstStyle/>
            <a:p>
              <a:pPr>
                <a:lnSpc>
                  <a:spcPts val="1961"/>
                </a:lnSpc>
                <a:spcBef>
                  <a:spcPct val="0"/>
                </a:spcBef>
              </a:pPr>
              <a:r>
                <a:rPr lang="en-US" sz="1401">
                  <a:solidFill>
                    <a:srgbClr val="3C3C3D"/>
                  </a:solidFill>
                  <a:latin typeface="Cabin Medium"/>
                </a:rPr>
                <a:t>LẬP TRÌNH HƯỚNG ĐỐI TƯỢNG - NHÓM 5</a:t>
              </a: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Freeform 2"/>
          <p:cNvSpPr/>
          <p:nvPr/>
        </p:nvSpPr>
        <p:spPr>
          <a:xfrm>
            <a:off x="-215969" y="-121335"/>
            <a:ext cx="19352465" cy="10872567"/>
          </a:xfrm>
          <a:custGeom>
            <a:avLst/>
            <a:gdLst/>
            <a:ahLst/>
            <a:cxnLst/>
            <a:rect l="l" t="t" r="r" b="b"/>
            <a:pathLst>
              <a:path w="19352465" h="10872567">
                <a:moveTo>
                  <a:pt x="0" y="0"/>
                </a:moveTo>
                <a:lnTo>
                  <a:pt x="19352465" y="0"/>
                </a:lnTo>
                <a:lnTo>
                  <a:pt x="19352465" y="10872567"/>
                </a:lnTo>
                <a:lnTo>
                  <a:pt x="0" y="1087256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8474170" y="2466394"/>
            <a:ext cx="9722424" cy="6337436"/>
            <a:chOff x="0" y="0"/>
            <a:chExt cx="1246938" cy="812800"/>
          </a:xfrm>
        </p:grpSpPr>
        <p:sp>
          <p:nvSpPr>
            <p:cNvPr id="4" name="Freeform 4"/>
            <p:cNvSpPr/>
            <p:nvPr/>
          </p:nvSpPr>
          <p:spPr>
            <a:xfrm>
              <a:off x="0" y="0"/>
              <a:ext cx="1246938" cy="812800"/>
            </a:xfrm>
            <a:custGeom>
              <a:avLst/>
              <a:gdLst/>
              <a:ahLst/>
              <a:cxnLst/>
              <a:rect l="l" t="t" r="r" b="b"/>
              <a:pathLst>
                <a:path w="1246938" h="812800">
                  <a:moveTo>
                    <a:pt x="0" y="0"/>
                  </a:moveTo>
                  <a:lnTo>
                    <a:pt x="1246938" y="0"/>
                  </a:lnTo>
                  <a:lnTo>
                    <a:pt x="1246938" y="812800"/>
                  </a:lnTo>
                  <a:lnTo>
                    <a:pt x="0" y="812800"/>
                  </a:lnTo>
                  <a:close/>
                </a:path>
              </a:pathLst>
            </a:custGeom>
            <a:blipFill>
              <a:blip r:embed="rId4"/>
              <a:stretch>
                <a:fillRect t="-1880" b="-1880"/>
              </a:stretch>
            </a:blipFill>
          </p:spPr>
        </p:sp>
      </p:grpSp>
      <p:sp>
        <p:nvSpPr>
          <p:cNvPr id="5" name="Freeform 5"/>
          <p:cNvSpPr/>
          <p:nvPr/>
        </p:nvSpPr>
        <p:spPr>
          <a:xfrm>
            <a:off x="4384565" y="7472159"/>
            <a:ext cx="9905236" cy="8229600"/>
          </a:xfrm>
          <a:custGeom>
            <a:avLst/>
            <a:gdLst/>
            <a:ahLst/>
            <a:cxnLst/>
            <a:rect l="l" t="t" r="r" b="b"/>
            <a:pathLst>
              <a:path w="9905236" h="8229600">
                <a:moveTo>
                  <a:pt x="0" y="0"/>
                </a:moveTo>
                <a:lnTo>
                  <a:pt x="9905236" y="0"/>
                </a:lnTo>
                <a:lnTo>
                  <a:pt x="9905236" y="8229600"/>
                </a:lnTo>
                <a:lnTo>
                  <a:pt x="0" y="8229600"/>
                </a:lnTo>
                <a:lnTo>
                  <a:pt x="0" y="0"/>
                </a:lnTo>
                <a:close/>
              </a:path>
            </a:pathLst>
          </a:custGeom>
          <a:blipFill>
            <a:blip r:embed="rId5"/>
            <a:stretch>
              <a:fillRect/>
            </a:stretch>
          </a:blipFill>
        </p:spPr>
      </p:sp>
      <p:grpSp>
        <p:nvGrpSpPr>
          <p:cNvPr id="6" name="Group 6"/>
          <p:cNvGrpSpPr/>
          <p:nvPr/>
        </p:nvGrpSpPr>
        <p:grpSpPr>
          <a:xfrm>
            <a:off x="770854" y="1826067"/>
            <a:ext cx="7536969" cy="6977763"/>
            <a:chOff x="0" y="0"/>
            <a:chExt cx="10049292" cy="9303684"/>
          </a:xfrm>
        </p:grpSpPr>
        <p:sp>
          <p:nvSpPr>
            <p:cNvPr id="7" name="TextBox 7"/>
            <p:cNvSpPr txBox="1"/>
            <p:nvPr/>
          </p:nvSpPr>
          <p:spPr>
            <a:xfrm>
              <a:off x="0" y="0"/>
              <a:ext cx="10049292" cy="2921000"/>
            </a:xfrm>
            <a:prstGeom prst="rect">
              <a:avLst/>
            </a:prstGeom>
          </p:spPr>
          <p:txBody>
            <a:bodyPr lIns="0" tIns="0" rIns="0" bIns="0" rtlCol="0" anchor="t">
              <a:spAutoFit/>
            </a:bodyPr>
            <a:lstStyle/>
            <a:p>
              <a:pPr marL="0" lvl="0" indent="0">
                <a:lnSpc>
                  <a:spcPts val="8640"/>
                </a:lnSpc>
                <a:spcBef>
                  <a:spcPct val="0"/>
                </a:spcBef>
              </a:pPr>
              <a:r>
                <a:rPr lang="en-US" sz="7200" spc="-144">
                  <a:solidFill>
                    <a:srgbClr val="3C3C3D"/>
                  </a:solidFill>
                  <a:latin typeface="Cabin"/>
                </a:rPr>
                <a:t>TỔNG QUAN ỨNG DỤNG</a:t>
              </a:r>
            </a:p>
          </p:txBody>
        </p:sp>
        <p:sp>
          <p:nvSpPr>
            <p:cNvPr id="8" name="TextBox 8"/>
            <p:cNvSpPr txBox="1"/>
            <p:nvPr/>
          </p:nvSpPr>
          <p:spPr>
            <a:xfrm>
              <a:off x="0" y="3482428"/>
              <a:ext cx="10049292" cy="5837132"/>
            </a:xfrm>
            <a:prstGeom prst="rect">
              <a:avLst/>
            </a:prstGeom>
          </p:spPr>
          <p:txBody>
            <a:bodyPr lIns="0" tIns="0" rIns="0" bIns="0" rtlCol="0" anchor="t">
              <a:spAutoFit/>
            </a:bodyPr>
            <a:lstStyle/>
            <a:p>
              <a:pPr marL="496571" lvl="1" indent="-248285">
                <a:lnSpc>
                  <a:spcPts val="3220"/>
                </a:lnSpc>
                <a:buFont typeface="Arial"/>
                <a:buChar char="•"/>
              </a:pPr>
              <a:r>
                <a:rPr lang="en-US" sz="2300">
                  <a:solidFill>
                    <a:srgbClr val="3C3C3D"/>
                  </a:solidFill>
                  <a:latin typeface="Cabin"/>
                </a:rPr>
                <a:t>-Connect_db: kết nối với database</a:t>
              </a:r>
            </a:p>
            <a:p>
              <a:pPr marL="496571" lvl="1" indent="-248285">
                <a:lnSpc>
                  <a:spcPts val="3220"/>
                </a:lnSpc>
                <a:buFont typeface="Arial"/>
                <a:buChar char="•"/>
              </a:pPr>
              <a:r>
                <a:rPr lang="en-US" sz="2300">
                  <a:solidFill>
                    <a:srgbClr val="3C3C3D"/>
                  </a:solidFill>
                  <a:latin typeface="Cabin"/>
                </a:rPr>
                <a:t>-Admin: kiểm tra thông tin đăng nhập</a:t>
              </a:r>
            </a:p>
            <a:p>
              <a:pPr marL="496571" lvl="1" indent="-248285">
                <a:lnSpc>
                  <a:spcPts val="3220"/>
                </a:lnSpc>
                <a:buFont typeface="Arial"/>
                <a:buChar char="•"/>
              </a:pPr>
              <a:r>
                <a:rPr lang="en-US" sz="2300">
                  <a:solidFill>
                    <a:srgbClr val="3C3C3D"/>
                  </a:solidFill>
                  <a:latin typeface="Cabin"/>
                </a:rPr>
                <a:t>-Base: lớp trừu tượng (abstract class)</a:t>
              </a:r>
            </a:p>
            <a:p>
              <a:pPr marL="496571" lvl="1" indent="-248285">
                <a:lnSpc>
                  <a:spcPts val="3220"/>
                </a:lnSpc>
                <a:buFont typeface="Arial"/>
                <a:buChar char="•"/>
              </a:pPr>
              <a:r>
                <a:rPr lang="en-US" sz="2300">
                  <a:solidFill>
                    <a:srgbClr val="3C3C3D"/>
                  </a:solidFill>
                  <a:latin typeface="Cabin"/>
                </a:rPr>
                <a:t>-Employee: chứa các phương thức thêm, sửa, xoá và tìm kiếm thông tin nhân viên.</a:t>
              </a:r>
            </a:p>
            <a:p>
              <a:pPr marL="496571" lvl="1" indent="-248285">
                <a:lnSpc>
                  <a:spcPts val="3220"/>
                </a:lnSpc>
                <a:buFont typeface="Arial"/>
                <a:buChar char="•"/>
              </a:pPr>
              <a:r>
                <a:rPr lang="en-US" sz="2300">
                  <a:solidFill>
                    <a:srgbClr val="3C3C3D"/>
                  </a:solidFill>
                  <a:latin typeface="Cabin"/>
                </a:rPr>
                <a:t>-Department: chứa các phương thức thêm, sửa, xoá và tìm kiếm thông tin phòng ban.</a:t>
              </a:r>
            </a:p>
            <a:p>
              <a:pPr marL="496571" lvl="1" indent="-248285">
                <a:lnSpc>
                  <a:spcPts val="3220"/>
                </a:lnSpc>
                <a:buFont typeface="Arial"/>
                <a:buChar char="•"/>
              </a:pPr>
              <a:r>
                <a:rPr lang="en-US" sz="2300">
                  <a:solidFill>
                    <a:srgbClr val="3C3C3D"/>
                  </a:solidFill>
                  <a:latin typeface="Cabin"/>
                </a:rPr>
                <a:t>-Salary: chứa các phương thức thêm, sửa, xoá, tính và tìm kiếm thông tin mã lương.</a:t>
              </a:r>
            </a:p>
            <a:p>
              <a:pPr marL="496571" lvl="1" indent="-248285">
                <a:lnSpc>
                  <a:spcPts val="3220"/>
                </a:lnSpc>
                <a:buFont typeface="Arial"/>
                <a:buChar char="•"/>
              </a:pPr>
              <a:r>
                <a:rPr lang="en-US" sz="2300">
                  <a:solidFill>
                    <a:srgbClr val="3C3C3D"/>
                  </a:solidFill>
                  <a:latin typeface="Cabin"/>
                </a:rPr>
                <a:t>-Position: chứa các phương thức thêm, sửa, xoá và tìm kiếm thông tin vị trí trong công ty.</a:t>
              </a:r>
            </a:p>
          </p:txBody>
        </p:sp>
      </p:grpSp>
      <p:grpSp>
        <p:nvGrpSpPr>
          <p:cNvPr id="9" name="Group 9"/>
          <p:cNvGrpSpPr/>
          <p:nvPr/>
        </p:nvGrpSpPr>
        <p:grpSpPr>
          <a:xfrm>
            <a:off x="770854" y="488388"/>
            <a:ext cx="2980047" cy="540312"/>
            <a:chOff x="0" y="0"/>
            <a:chExt cx="3973396" cy="720416"/>
          </a:xfrm>
        </p:grpSpPr>
        <p:sp>
          <p:nvSpPr>
            <p:cNvPr id="10" name="Freeform 10"/>
            <p:cNvSpPr/>
            <p:nvPr/>
          </p:nvSpPr>
          <p:spPr>
            <a:xfrm>
              <a:off x="0" y="0"/>
              <a:ext cx="615628" cy="720416"/>
            </a:xfrm>
            <a:custGeom>
              <a:avLst/>
              <a:gdLst/>
              <a:ahLst/>
              <a:cxnLst/>
              <a:rect l="l" t="t" r="r" b="b"/>
              <a:pathLst>
                <a:path w="615628" h="720416">
                  <a:moveTo>
                    <a:pt x="0" y="0"/>
                  </a:moveTo>
                  <a:lnTo>
                    <a:pt x="615628" y="0"/>
                  </a:lnTo>
                  <a:lnTo>
                    <a:pt x="615628" y="720416"/>
                  </a:lnTo>
                  <a:lnTo>
                    <a:pt x="0" y="72041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1" name="TextBox 11"/>
            <p:cNvSpPr txBox="1"/>
            <p:nvPr/>
          </p:nvSpPr>
          <p:spPr>
            <a:xfrm>
              <a:off x="858683" y="25160"/>
              <a:ext cx="3114713" cy="641521"/>
            </a:xfrm>
            <a:prstGeom prst="rect">
              <a:avLst/>
            </a:prstGeom>
          </p:spPr>
          <p:txBody>
            <a:bodyPr lIns="0" tIns="0" rIns="0" bIns="0" rtlCol="0" anchor="t">
              <a:spAutoFit/>
            </a:bodyPr>
            <a:lstStyle/>
            <a:p>
              <a:pPr>
                <a:lnSpc>
                  <a:spcPts val="1961"/>
                </a:lnSpc>
                <a:spcBef>
                  <a:spcPct val="0"/>
                </a:spcBef>
              </a:pPr>
              <a:r>
                <a:rPr lang="en-US" sz="1401">
                  <a:solidFill>
                    <a:srgbClr val="3C3C3D"/>
                  </a:solidFill>
                  <a:latin typeface="Cabin Medium"/>
                </a:rPr>
                <a:t>LẬP TRÌNH HƯỚNG ĐỐI TƯỢNG - NHÓM 5</a:t>
              </a: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Freeform 2"/>
          <p:cNvSpPr/>
          <p:nvPr/>
        </p:nvSpPr>
        <p:spPr>
          <a:xfrm rot="-7194974">
            <a:off x="13004856" y="-800157"/>
            <a:ext cx="9905236" cy="8229600"/>
          </a:xfrm>
          <a:custGeom>
            <a:avLst/>
            <a:gdLst/>
            <a:ahLst/>
            <a:cxnLst/>
            <a:rect l="l" t="t" r="r" b="b"/>
            <a:pathLst>
              <a:path w="9905236" h="8229600">
                <a:moveTo>
                  <a:pt x="0" y="0"/>
                </a:moveTo>
                <a:lnTo>
                  <a:pt x="9905236" y="0"/>
                </a:lnTo>
                <a:lnTo>
                  <a:pt x="9905236" y="8229600"/>
                </a:lnTo>
                <a:lnTo>
                  <a:pt x="0" y="8229600"/>
                </a:lnTo>
                <a:lnTo>
                  <a:pt x="0" y="0"/>
                </a:lnTo>
                <a:close/>
              </a:path>
            </a:pathLst>
          </a:custGeom>
          <a:blipFill>
            <a:blip r:embed="rId2"/>
            <a:stretch>
              <a:fillRect/>
            </a:stretch>
          </a:blipFill>
        </p:spPr>
      </p:sp>
      <p:sp>
        <p:nvSpPr>
          <p:cNvPr id="3" name="Freeform 3"/>
          <p:cNvSpPr/>
          <p:nvPr/>
        </p:nvSpPr>
        <p:spPr>
          <a:xfrm rot="10559379">
            <a:off x="-1108188" y="6233619"/>
            <a:ext cx="8023483" cy="7622309"/>
          </a:xfrm>
          <a:custGeom>
            <a:avLst/>
            <a:gdLst/>
            <a:ahLst/>
            <a:cxnLst/>
            <a:rect l="l" t="t" r="r" b="b"/>
            <a:pathLst>
              <a:path w="8023483" h="7622309">
                <a:moveTo>
                  <a:pt x="0" y="0"/>
                </a:moveTo>
                <a:lnTo>
                  <a:pt x="8023483" y="0"/>
                </a:lnTo>
                <a:lnTo>
                  <a:pt x="8023483" y="7622309"/>
                </a:lnTo>
                <a:lnTo>
                  <a:pt x="0" y="7622309"/>
                </a:lnTo>
                <a:lnTo>
                  <a:pt x="0" y="0"/>
                </a:lnTo>
                <a:close/>
              </a:path>
            </a:pathLst>
          </a:custGeom>
          <a:blipFill>
            <a:blip r:embed="rId3"/>
            <a:stretch>
              <a:fillRect/>
            </a:stretch>
          </a:blipFill>
        </p:spPr>
      </p:sp>
      <p:graphicFrame>
        <p:nvGraphicFramePr>
          <p:cNvPr id="4" name="Table 4"/>
          <p:cNvGraphicFramePr>
            <a:graphicFrameLocks noGrp="1"/>
          </p:cNvGraphicFramePr>
          <p:nvPr/>
        </p:nvGraphicFramePr>
        <p:xfrm>
          <a:off x="1028700" y="2877377"/>
          <a:ext cx="16230600" cy="5577969"/>
        </p:xfrm>
        <a:graphic>
          <a:graphicData uri="http://schemas.openxmlformats.org/drawingml/2006/table">
            <a:tbl>
              <a:tblPr/>
              <a:tblGrid>
                <a:gridCol w="5410200">
                  <a:extLst>
                    <a:ext uri="{9D8B030D-6E8A-4147-A177-3AD203B41FA5}">
                      <a16:colId xmlns:a16="http://schemas.microsoft.com/office/drawing/2014/main" val="20000"/>
                    </a:ext>
                  </a:extLst>
                </a:gridCol>
                <a:gridCol w="5410200">
                  <a:extLst>
                    <a:ext uri="{9D8B030D-6E8A-4147-A177-3AD203B41FA5}">
                      <a16:colId xmlns:a16="http://schemas.microsoft.com/office/drawing/2014/main" val="20001"/>
                    </a:ext>
                  </a:extLst>
                </a:gridCol>
                <a:gridCol w="5410200">
                  <a:extLst>
                    <a:ext uri="{9D8B030D-6E8A-4147-A177-3AD203B41FA5}">
                      <a16:colId xmlns:a16="http://schemas.microsoft.com/office/drawing/2014/main" val="20002"/>
                    </a:ext>
                  </a:extLst>
                </a:gridCol>
              </a:tblGrid>
              <a:tr h="1039176">
                <a:tc>
                  <a:txBody>
                    <a:bodyPr/>
                    <a:lstStyle/>
                    <a:p>
                      <a:pPr algn="ctr">
                        <a:lnSpc>
                          <a:spcPts val="3920"/>
                        </a:lnSpc>
                        <a:defRPr/>
                      </a:pPr>
                      <a:r>
                        <a:rPr lang="en-US" sz="2800">
                          <a:solidFill>
                            <a:srgbClr val="3C3C3D"/>
                          </a:solidFill>
                          <a:latin typeface="Cabin Medium"/>
                        </a:rPr>
                        <a:t>Model</a:t>
                      </a:r>
                      <a:endParaRPr lang="en-US" sz="1100"/>
                    </a:p>
                  </a:txBody>
                  <a:tcPr marL="190500" marR="190500" marT="190500" marB="190500" anchor="ctr">
                    <a:lnL w="9525" cap="flat" cmpd="sng" algn="ctr">
                      <a:solidFill>
                        <a:srgbClr val="3C3C3D"/>
                      </a:solidFill>
                      <a:prstDash val="solid"/>
                      <a:round/>
                      <a:headEnd type="none" w="med" len="med"/>
                      <a:tailEnd type="none" w="med" len="med"/>
                    </a:lnL>
                    <a:lnR w="9525" cap="flat" cmpd="sng" algn="ctr">
                      <a:solidFill>
                        <a:srgbClr val="3C3C3D"/>
                      </a:solidFill>
                      <a:prstDash val="solid"/>
                      <a:round/>
                      <a:headEnd type="none" w="med" len="med"/>
                      <a:tailEnd type="none" w="med" len="med"/>
                    </a:lnR>
                    <a:lnT w="9525" cap="flat" cmpd="sng" algn="ctr">
                      <a:solidFill>
                        <a:srgbClr val="3C3C3D"/>
                      </a:solidFill>
                      <a:prstDash val="solid"/>
                      <a:round/>
                      <a:headEnd type="none" w="med" len="med"/>
                      <a:tailEnd type="none" w="med" len="med"/>
                    </a:lnT>
                    <a:lnB w="9525" cap="flat" cmpd="sng" algn="ctr">
                      <a:solidFill>
                        <a:srgbClr val="3C3C3D"/>
                      </a:solidFill>
                      <a:prstDash val="solid"/>
                      <a:round/>
                      <a:headEnd type="none" w="med" len="med"/>
                      <a:tailEnd type="none" w="med" len="med"/>
                    </a:lnB>
                    <a:solidFill>
                      <a:srgbClr val="B2E6E6"/>
                    </a:solidFill>
                  </a:tcPr>
                </a:tc>
                <a:tc>
                  <a:txBody>
                    <a:bodyPr/>
                    <a:lstStyle/>
                    <a:p>
                      <a:pPr algn="ctr">
                        <a:lnSpc>
                          <a:spcPts val="3920"/>
                        </a:lnSpc>
                        <a:defRPr/>
                      </a:pPr>
                      <a:r>
                        <a:rPr lang="en-US" sz="2800">
                          <a:solidFill>
                            <a:srgbClr val="3C3C3D"/>
                          </a:solidFill>
                          <a:latin typeface="Cabin Medium"/>
                        </a:rPr>
                        <a:t>View</a:t>
                      </a:r>
                      <a:endParaRPr lang="en-US" sz="1100"/>
                    </a:p>
                  </a:txBody>
                  <a:tcPr marL="190500" marR="190500" marT="190500" marB="190500" anchor="ctr">
                    <a:lnL w="9525" cap="flat" cmpd="sng" algn="ctr">
                      <a:solidFill>
                        <a:srgbClr val="3C3C3D"/>
                      </a:solidFill>
                      <a:prstDash val="solid"/>
                      <a:round/>
                      <a:headEnd type="none" w="med" len="med"/>
                      <a:tailEnd type="none" w="med" len="med"/>
                    </a:lnL>
                    <a:lnR w="9525" cap="flat" cmpd="sng" algn="ctr">
                      <a:solidFill>
                        <a:srgbClr val="3C3C3D"/>
                      </a:solidFill>
                      <a:prstDash val="solid"/>
                      <a:round/>
                      <a:headEnd type="none" w="med" len="med"/>
                      <a:tailEnd type="none" w="med" len="med"/>
                    </a:lnR>
                    <a:lnT w="9525" cap="flat" cmpd="sng" algn="ctr">
                      <a:solidFill>
                        <a:srgbClr val="3C3C3D"/>
                      </a:solidFill>
                      <a:prstDash val="solid"/>
                      <a:round/>
                      <a:headEnd type="none" w="med" len="med"/>
                      <a:tailEnd type="none" w="med" len="med"/>
                    </a:lnT>
                    <a:lnB w="9525" cap="flat" cmpd="sng" algn="ctr">
                      <a:solidFill>
                        <a:srgbClr val="3C3C3D"/>
                      </a:solidFill>
                      <a:prstDash val="solid"/>
                      <a:round/>
                      <a:headEnd type="none" w="med" len="med"/>
                      <a:tailEnd type="none" w="med" len="med"/>
                    </a:lnB>
                    <a:solidFill>
                      <a:srgbClr val="FFD8EE"/>
                    </a:solidFill>
                  </a:tcPr>
                </a:tc>
                <a:tc>
                  <a:txBody>
                    <a:bodyPr/>
                    <a:lstStyle/>
                    <a:p>
                      <a:pPr algn="ctr">
                        <a:lnSpc>
                          <a:spcPts val="3920"/>
                        </a:lnSpc>
                        <a:defRPr/>
                      </a:pPr>
                      <a:r>
                        <a:rPr lang="en-US" sz="2800">
                          <a:solidFill>
                            <a:srgbClr val="3C3C3D"/>
                          </a:solidFill>
                          <a:latin typeface="Cabin Medium"/>
                        </a:rPr>
                        <a:t>Controller</a:t>
                      </a:r>
                      <a:endParaRPr lang="en-US" sz="1100"/>
                    </a:p>
                  </a:txBody>
                  <a:tcPr marL="190500" marR="190500" marT="190500" marB="190500" anchor="ctr">
                    <a:lnL w="9525" cap="flat" cmpd="sng" algn="ctr">
                      <a:solidFill>
                        <a:srgbClr val="3C3C3D"/>
                      </a:solidFill>
                      <a:prstDash val="solid"/>
                      <a:round/>
                      <a:headEnd type="none" w="med" len="med"/>
                      <a:tailEnd type="none" w="med" len="med"/>
                    </a:lnL>
                    <a:lnR w="9525" cap="flat" cmpd="sng" algn="ctr">
                      <a:solidFill>
                        <a:srgbClr val="3C3C3D"/>
                      </a:solidFill>
                      <a:prstDash val="solid"/>
                      <a:round/>
                      <a:headEnd type="none" w="med" len="med"/>
                      <a:tailEnd type="none" w="med" len="med"/>
                    </a:lnR>
                    <a:lnT w="9525" cap="flat" cmpd="sng" algn="ctr">
                      <a:solidFill>
                        <a:srgbClr val="3C3C3D"/>
                      </a:solidFill>
                      <a:prstDash val="solid"/>
                      <a:round/>
                      <a:headEnd type="none" w="med" len="med"/>
                      <a:tailEnd type="none" w="med" len="med"/>
                    </a:lnT>
                    <a:lnB w="9525" cap="flat" cmpd="sng" algn="ctr">
                      <a:solidFill>
                        <a:srgbClr val="3C3C3D"/>
                      </a:solidFill>
                      <a:prstDash val="solid"/>
                      <a:round/>
                      <a:headEnd type="none" w="med" len="med"/>
                      <a:tailEnd type="none" w="med" len="med"/>
                    </a:lnB>
                    <a:solidFill>
                      <a:srgbClr val="B2E6E6"/>
                    </a:solidFill>
                  </a:tcPr>
                </a:tc>
                <a:extLst>
                  <a:ext uri="{0D108BD9-81ED-4DB2-BD59-A6C34878D82A}">
                    <a16:rowId xmlns:a16="http://schemas.microsoft.com/office/drawing/2014/main" val="10000"/>
                  </a:ext>
                </a:extLst>
              </a:tr>
              <a:tr h="4538793">
                <a:tc>
                  <a:txBody>
                    <a:bodyPr/>
                    <a:lstStyle/>
                    <a:p>
                      <a:pPr marL="453392" lvl="1" indent="-226696" algn="l">
                        <a:lnSpc>
                          <a:spcPts val="2940"/>
                        </a:lnSpc>
                        <a:buFont typeface="Arial"/>
                        <a:buChar char="•"/>
                        <a:defRPr/>
                      </a:pPr>
                      <a:r>
                        <a:rPr lang="en-US" sz="2100">
                          <a:solidFill>
                            <a:srgbClr val="3C3C3D"/>
                          </a:solidFill>
                          <a:latin typeface="Cabin"/>
                        </a:rPr>
                        <a:t>Chứa các file có chức năng lưu trữ toàn bộ dữ liệu của ứng dụng và là cầu nối giữa 2 thành phần bên dưới là View và Controller. </a:t>
                      </a:r>
                      <a:endParaRPr lang="en-US" sz="1100"/>
                    </a:p>
                  </a:txBody>
                  <a:tcPr marL="190500" marR="190500" marT="190500" marB="190500" anchor="ctr">
                    <a:lnL w="9525" cap="flat" cmpd="sng" algn="ctr">
                      <a:solidFill>
                        <a:srgbClr val="3C3C3D"/>
                      </a:solidFill>
                      <a:prstDash val="solid"/>
                      <a:round/>
                      <a:headEnd type="none" w="med" len="med"/>
                      <a:tailEnd type="none" w="med" len="med"/>
                    </a:lnL>
                    <a:lnR w="9525" cap="flat" cmpd="sng" algn="ctr">
                      <a:solidFill>
                        <a:srgbClr val="3C3C3D"/>
                      </a:solidFill>
                      <a:prstDash val="solid"/>
                      <a:round/>
                      <a:headEnd type="none" w="med" len="med"/>
                      <a:tailEnd type="none" w="med" len="med"/>
                    </a:lnR>
                    <a:lnT w="9525" cap="flat" cmpd="sng" algn="ctr">
                      <a:solidFill>
                        <a:srgbClr val="3C3C3D"/>
                      </a:solidFill>
                      <a:prstDash val="solid"/>
                      <a:round/>
                      <a:headEnd type="none" w="med" len="med"/>
                      <a:tailEnd type="none" w="med" len="med"/>
                    </a:lnT>
                    <a:lnB w="9525" cap="flat" cmpd="sng" algn="ctr">
                      <a:solidFill>
                        <a:srgbClr val="3C3C3D"/>
                      </a:solidFill>
                      <a:prstDash val="solid"/>
                      <a:round/>
                      <a:headEnd type="none" w="med" len="med"/>
                      <a:tailEnd type="none" w="med" len="med"/>
                    </a:lnB>
                    <a:solidFill>
                      <a:srgbClr val="F8F8F8"/>
                    </a:solidFill>
                  </a:tcPr>
                </a:tc>
                <a:tc>
                  <a:txBody>
                    <a:bodyPr/>
                    <a:lstStyle/>
                    <a:p>
                      <a:pPr marL="453392" lvl="1" indent="-226696" algn="l">
                        <a:lnSpc>
                          <a:spcPts val="2940"/>
                        </a:lnSpc>
                        <a:buFont typeface="Arial"/>
                        <a:buChar char="•"/>
                        <a:defRPr/>
                      </a:pPr>
                      <a:r>
                        <a:rPr lang="en-US" sz="2100">
                          <a:solidFill>
                            <a:srgbClr val="3C3C3D"/>
                          </a:solidFill>
                          <a:latin typeface="Cabin"/>
                        </a:rPr>
                        <a:t>Chứa các file có đuôi “.ui”, đây là phần giao diện (theme) dành cho người sử dụng. View là phương tiện hiển thị các đối tượng trong một ứng dụng. </a:t>
                      </a:r>
                      <a:endParaRPr lang="en-US" sz="1100"/>
                    </a:p>
                  </a:txBody>
                  <a:tcPr marL="190500" marR="190500" marT="190500" marB="190500" anchor="ctr">
                    <a:lnL w="9525" cap="flat" cmpd="sng" algn="ctr">
                      <a:solidFill>
                        <a:srgbClr val="3C3C3D"/>
                      </a:solidFill>
                      <a:prstDash val="solid"/>
                      <a:round/>
                      <a:headEnd type="none" w="med" len="med"/>
                      <a:tailEnd type="none" w="med" len="med"/>
                    </a:lnL>
                    <a:lnR w="9525" cap="flat" cmpd="sng" algn="ctr">
                      <a:solidFill>
                        <a:srgbClr val="3C3C3D"/>
                      </a:solidFill>
                      <a:prstDash val="solid"/>
                      <a:round/>
                      <a:headEnd type="none" w="med" len="med"/>
                      <a:tailEnd type="none" w="med" len="med"/>
                    </a:lnR>
                    <a:lnT w="9525" cap="flat" cmpd="sng" algn="ctr">
                      <a:solidFill>
                        <a:srgbClr val="3C3C3D"/>
                      </a:solidFill>
                      <a:prstDash val="solid"/>
                      <a:round/>
                      <a:headEnd type="none" w="med" len="med"/>
                      <a:tailEnd type="none" w="med" len="med"/>
                    </a:lnT>
                    <a:lnB w="9525" cap="flat" cmpd="sng" algn="ctr">
                      <a:solidFill>
                        <a:srgbClr val="3C3C3D"/>
                      </a:solidFill>
                      <a:prstDash val="solid"/>
                      <a:round/>
                      <a:headEnd type="none" w="med" len="med"/>
                      <a:tailEnd type="none" w="med" len="med"/>
                    </a:lnB>
                    <a:solidFill>
                      <a:srgbClr val="F8F8F8"/>
                    </a:solidFill>
                  </a:tcPr>
                </a:tc>
                <a:tc>
                  <a:txBody>
                    <a:bodyPr/>
                    <a:lstStyle/>
                    <a:p>
                      <a:pPr marL="453392" lvl="1" indent="-226696" algn="l">
                        <a:lnSpc>
                          <a:spcPts val="2940"/>
                        </a:lnSpc>
                        <a:buFont typeface="Arial"/>
                        <a:buChar char="•"/>
                        <a:defRPr/>
                      </a:pPr>
                      <a:r>
                        <a:rPr lang="en-US" sz="2100">
                          <a:solidFill>
                            <a:srgbClr val="3C3C3D"/>
                          </a:solidFill>
                          <a:latin typeface="Cabin"/>
                        </a:rPr>
                        <a:t>Chứa các file có nhiệm vụ xử lý các yêu cầu người dùng đưa đến thông qua View. </a:t>
                      </a:r>
                      <a:endParaRPr lang="en-US" sz="1100"/>
                    </a:p>
                  </a:txBody>
                  <a:tcPr marL="190500" marR="190500" marT="190500" marB="190500" anchor="ctr">
                    <a:lnL w="9525" cap="flat" cmpd="sng" algn="ctr">
                      <a:solidFill>
                        <a:srgbClr val="3C3C3D"/>
                      </a:solidFill>
                      <a:prstDash val="solid"/>
                      <a:round/>
                      <a:headEnd type="none" w="med" len="med"/>
                      <a:tailEnd type="none" w="med" len="med"/>
                    </a:lnL>
                    <a:lnR w="9525" cap="flat" cmpd="sng" algn="ctr">
                      <a:solidFill>
                        <a:srgbClr val="3C3C3D"/>
                      </a:solidFill>
                      <a:prstDash val="solid"/>
                      <a:round/>
                      <a:headEnd type="none" w="med" len="med"/>
                      <a:tailEnd type="none" w="med" len="med"/>
                    </a:lnR>
                    <a:lnT w="9525" cap="flat" cmpd="sng" algn="ctr">
                      <a:solidFill>
                        <a:srgbClr val="3C3C3D"/>
                      </a:solidFill>
                      <a:prstDash val="solid"/>
                      <a:round/>
                      <a:headEnd type="none" w="med" len="med"/>
                      <a:tailEnd type="none" w="med" len="med"/>
                    </a:lnT>
                    <a:lnB w="9525" cap="flat" cmpd="sng" algn="ctr">
                      <a:solidFill>
                        <a:srgbClr val="3C3C3D"/>
                      </a:solidFill>
                      <a:prstDash val="solid"/>
                      <a:round/>
                      <a:headEnd type="none" w="med" len="med"/>
                      <a:tailEnd type="none" w="med" len="med"/>
                    </a:lnB>
                    <a:solidFill>
                      <a:srgbClr val="F8F8F8"/>
                    </a:solidFill>
                  </a:tcPr>
                </a:tc>
                <a:extLst>
                  <a:ext uri="{0D108BD9-81ED-4DB2-BD59-A6C34878D82A}">
                    <a16:rowId xmlns:a16="http://schemas.microsoft.com/office/drawing/2014/main" val="10001"/>
                  </a:ext>
                </a:extLst>
              </a:tr>
            </a:tbl>
          </a:graphicData>
        </a:graphic>
      </p:graphicFrame>
      <p:sp>
        <p:nvSpPr>
          <p:cNvPr id="5" name="Freeform 5"/>
          <p:cNvSpPr/>
          <p:nvPr/>
        </p:nvSpPr>
        <p:spPr>
          <a:xfrm rot="584447">
            <a:off x="6477236" y="1084364"/>
            <a:ext cx="1389549" cy="1423353"/>
          </a:xfrm>
          <a:custGeom>
            <a:avLst/>
            <a:gdLst/>
            <a:ahLst/>
            <a:cxnLst/>
            <a:rect l="l" t="t" r="r" b="b"/>
            <a:pathLst>
              <a:path w="1389549" h="1423353">
                <a:moveTo>
                  <a:pt x="0" y="0"/>
                </a:moveTo>
                <a:lnTo>
                  <a:pt x="1389549" y="0"/>
                </a:lnTo>
                <a:lnTo>
                  <a:pt x="1389549" y="1423354"/>
                </a:lnTo>
                <a:lnTo>
                  <a:pt x="0" y="1423354"/>
                </a:lnTo>
                <a:lnTo>
                  <a:pt x="0" y="0"/>
                </a:lnTo>
                <a:close/>
              </a:path>
            </a:pathLst>
          </a:custGeom>
          <a:blipFill>
            <a:blip r:embed="rId4"/>
            <a:stretch>
              <a:fillRect/>
            </a:stretch>
          </a:blipFill>
        </p:spPr>
      </p:sp>
      <p:sp>
        <p:nvSpPr>
          <p:cNvPr id="6" name="Freeform 6"/>
          <p:cNvSpPr/>
          <p:nvPr/>
        </p:nvSpPr>
        <p:spPr>
          <a:xfrm>
            <a:off x="2366736" y="1052239"/>
            <a:ext cx="1446745" cy="1408768"/>
          </a:xfrm>
          <a:custGeom>
            <a:avLst/>
            <a:gdLst/>
            <a:ahLst/>
            <a:cxnLst/>
            <a:rect l="l" t="t" r="r" b="b"/>
            <a:pathLst>
              <a:path w="1446745" h="1408768">
                <a:moveTo>
                  <a:pt x="0" y="0"/>
                </a:moveTo>
                <a:lnTo>
                  <a:pt x="1446745" y="0"/>
                </a:lnTo>
                <a:lnTo>
                  <a:pt x="1446745" y="1408769"/>
                </a:lnTo>
                <a:lnTo>
                  <a:pt x="0" y="1408769"/>
                </a:lnTo>
                <a:lnTo>
                  <a:pt x="0" y="0"/>
                </a:lnTo>
                <a:close/>
              </a:path>
            </a:pathLst>
          </a:custGeom>
          <a:blipFill>
            <a:blip r:embed="rId5"/>
            <a:stretch>
              <a:fillRect/>
            </a:stretch>
          </a:blipFill>
        </p:spPr>
      </p:sp>
      <p:sp>
        <p:nvSpPr>
          <p:cNvPr id="7" name="Freeform 7"/>
          <p:cNvSpPr/>
          <p:nvPr/>
        </p:nvSpPr>
        <p:spPr>
          <a:xfrm rot="-5400000">
            <a:off x="10229694" y="1019049"/>
            <a:ext cx="1408768" cy="1475150"/>
          </a:xfrm>
          <a:custGeom>
            <a:avLst/>
            <a:gdLst/>
            <a:ahLst/>
            <a:cxnLst/>
            <a:rect l="l" t="t" r="r" b="b"/>
            <a:pathLst>
              <a:path w="1408768" h="1475150">
                <a:moveTo>
                  <a:pt x="0" y="0"/>
                </a:moveTo>
                <a:lnTo>
                  <a:pt x="1408768" y="0"/>
                </a:lnTo>
                <a:lnTo>
                  <a:pt x="1408768" y="1475149"/>
                </a:lnTo>
                <a:lnTo>
                  <a:pt x="0" y="1475149"/>
                </a:lnTo>
                <a:lnTo>
                  <a:pt x="0" y="0"/>
                </a:lnTo>
                <a:close/>
              </a:path>
            </a:pathLst>
          </a:custGeom>
          <a:blipFill>
            <a:blip r:embed="rId6"/>
            <a:stretch>
              <a:fillRect/>
            </a:stretch>
          </a:blipFill>
        </p:spPr>
      </p:sp>
      <p:sp>
        <p:nvSpPr>
          <p:cNvPr id="8" name="Freeform 8"/>
          <p:cNvSpPr/>
          <p:nvPr/>
        </p:nvSpPr>
        <p:spPr>
          <a:xfrm rot="3799212">
            <a:off x="14186967" y="966589"/>
            <a:ext cx="1721967" cy="1717662"/>
          </a:xfrm>
          <a:custGeom>
            <a:avLst/>
            <a:gdLst/>
            <a:ahLst/>
            <a:cxnLst/>
            <a:rect l="l" t="t" r="r" b="b"/>
            <a:pathLst>
              <a:path w="1721967" h="1717662">
                <a:moveTo>
                  <a:pt x="0" y="0"/>
                </a:moveTo>
                <a:lnTo>
                  <a:pt x="1721967" y="0"/>
                </a:lnTo>
                <a:lnTo>
                  <a:pt x="1721967" y="1717662"/>
                </a:lnTo>
                <a:lnTo>
                  <a:pt x="0" y="1717662"/>
                </a:lnTo>
                <a:lnTo>
                  <a:pt x="0" y="0"/>
                </a:lnTo>
                <a:close/>
              </a:path>
            </a:pathLst>
          </a:custGeom>
          <a:blipFill>
            <a:blip r:embed="rId7"/>
            <a:stretch>
              <a:fillRect/>
            </a:stretch>
          </a:blipFill>
        </p:spPr>
      </p:sp>
      <p:grpSp>
        <p:nvGrpSpPr>
          <p:cNvPr id="9" name="Group 9"/>
          <p:cNvGrpSpPr/>
          <p:nvPr/>
        </p:nvGrpSpPr>
        <p:grpSpPr>
          <a:xfrm>
            <a:off x="7722629" y="9031695"/>
            <a:ext cx="2842741" cy="1013079"/>
            <a:chOff x="0" y="0"/>
            <a:chExt cx="748705" cy="266819"/>
          </a:xfrm>
        </p:grpSpPr>
        <p:sp>
          <p:nvSpPr>
            <p:cNvPr id="10" name="Freeform 10"/>
            <p:cNvSpPr/>
            <p:nvPr/>
          </p:nvSpPr>
          <p:spPr>
            <a:xfrm>
              <a:off x="0" y="0"/>
              <a:ext cx="748705" cy="266819"/>
            </a:xfrm>
            <a:custGeom>
              <a:avLst/>
              <a:gdLst/>
              <a:ahLst/>
              <a:cxnLst/>
              <a:rect l="l" t="t" r="r" b="b"/>
              <a:pathLst>
                <a:path w="748705" h="266819">
                  <a:moveTo>
                    <a:pt x="27234" y="0"/>
                  </a:moveTo>
                  <a:lnTo>
                    <a:pt x="721471" y="0"/>
                  </a:lnTo>
                  <a:cubicBezTo>
                    <a:pt x="728694" y="0"/>
                    <a:pt x="735621" y="2869"/>
                    <a:pt x="740729" y="7977"/>
                  </a:cubicBezTo>
                  <a:cubicBezTo>
                    <a:pt x="745836" y="13084"/>
                    <a:pt x="748705" y="20011"/>
                    <a:pt x="748705" y="27234"/>
                  </a:cubicBezTo>
                  <a:lnTo>
                    <a:pt x="748705" y="239585"/>
                  </a:lnTo>
                  <a:cubicBezTo>
                    <a:pt x="748705" y="246808"/>
                    <a:pt x="745836" y="253735"/>
                    <a:pt x="740729" y="258843"/>
                  </a:cubicBezTo>
                  <a:cubicBezTo>
                    <a:pt x="735621" y="263950"/>
                    <a:pt x="728694" y="266819"/>
                    <a:pt x="721471" y="266819"/>
                  </a:cubicBezTo>
                  <a:lnTo>
                    <a:pt x="27234" y="266819"/>
                  </a:lnTo>
                  <a:cubicBezTo>
                    <a:pt x="12193" y="266819"/>
                    <a:pt x="0" y="254626"/>
                    <a:pt x="0" y="239585"/>
                  </a:cubicBezTo>
                  <a:lnTo>
                    <a:pt x="0" y="27234"/>
                  </a:lnTo>
                  <a:cubicBezTo>
                    <a:pt x="0" y="20011"/>
                    <a:pt x="2869" y="13084"/>
                    <a:pt x="7977" y="7977"/>
                  </a:cubicBezTo>
                  <a:cubicBezTo>
                    <a:pt x="13084" y="2869"/>
                    <a:pt x="20011" y="0"/>
                    <a:pt x="27234" y="0"/>
                  </a:cubicBezTo>
                  <a:close/>
                </a:path>
              </a:pathLst>
            </a:custGeom>
            <a:solidFill>
              <a:srgbClr val="E1E1E1"/>
            </a:solidFill>
          </p:spPr>
        </p:sp>
        <p:sp>
          <p:nvSpPr>
            <p:cNvPr id="11" name="TextBox 11"/>
            <p:cNvSpPr txBox="1"/>
            <p:nvPr/>
          </p:nvSpPr>
          <p:spPr>
            <a:xfrm>
              <a:off x="0" y="-66675"/>
              <a:ext cx="748705" cy="333494"/>
            </a:xfrm>
            <a:prstGeom prst="rect">
              <a:avLst/>
            </a:prstGeom>
          </p:spPr>
          <p:txBody>
            <a:bodyPr lIns="254000" tIns="254000" rIns="254000" bIns="254000" rtlCol="0" anchor="ctr"/>
            <a:lstStyle/>
            <a:p>
              <a:pPr algn="ctr">
                <a:lnSpc>
                  <a:spcPts val="4200"/>
                </a:lnSpc>
              </a:pPr>
              <a:r>
                <a:rPr lang="en-US" sz="3000">
                  <a:solidFill>
                    <a:srgbClr val="3C3C3D"/>
                  </a:solidFill>
                  <a:latin typeface="Cabin"/>
                </a:rPr>
                <a:t>Mô hình code</a:t>
              </a:r>
            </a:p>
          </p:txBody>
        </p:sp>
      </p:grpSp>
      <p:grpSp>
        <p:nvGrpSpPr>
          <p:cNvPr id="12" name="Group 12"/>
          <p:cNvGrpSpPr/>
          <p:nvPr/>
        </p:nvGrpSpPr>
        <p:grpSpPr>
          <a:xfrm>
            <a:off x="347461" y="400331"/>
            <a:ext cx="2980047" cy="540312"/>
            <a:chOff x="0" y="0"/>
            <a:chExt cx="3973396" cy="720416"/>
          </a:xfrm>
        </p:grpSpPr>
        <p:sp>
          <p:nvSpPr>
            <p:cNvPr id="13" name="Freeform 13"/>
            <p:cNvSpPr/>
            <p:nvPr/>
          </p:nvSpPr>
          <p:spPr>
            <a:xfrm>
              <a:off x="0" y="0"/>
              <a:ext cx="615628" cy="720416"/>
            </a:xfrm>
            <a:custGeom>
              <a:avLst/>
              <a:gdLst/>
              <a:ahLst/>
              <a:cxnLst/>
              <a:rect l="l" t="t" r="r" b="b"/>
              <a:pathLst>
                <a:path w="615628" h="720416">
                  <a:moveTo>
                    <a:pt x="0" y="0"/>
                  </a:moveTo>
                  <a:lnTo>
                    <a:pt x="615628" y="0"/>
                  </a:lnTo>
                  <a:lnTo>
                    <a:pt x="615628" y="720416"/>
                  </a:lnTo>
                  <a:lnTo>
                    <a:pt x="0" y="72041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4" name="TextBox 14"/>
            <p:cNvSpPr txBox="1"/>
            <p:nvPr/>
          </p:nvSpPr>
          <p:spPr>
            <a:xfrm>
              <a:off x="858683" y="25160"/>
              <a:ext cx="3114713" cy="641521"/>
            </a:xfrm>
            <a:prstGeom prst="rect">
              <a:avLst/>
            </a:prstGeom>
          </p:spPr>
          <p:txBody>
            <a:bodyPr lIns="0" tIns="0" rIns="0" bIns="0" rtlCol="0" anchor="t">
              <a:spAutoFit/>
            </a:bodyPr>
            <a:lstStyle/>
            <a:p>
              <a:pPr>
                <a:lnSpc>
                  <a:spcPts val="1961"/>
                </a:lnSpc>
                <a:spcBef>
                  <a:spcPct val="0"/>
                </a:spcBef>
              </a:pPr>
              <a:r>
                <a:rPr lang="en-US" sz="1401">
                  <a:solidFill>
                    <a:srgbClr val="3C3C3D"/>
                  </a:solidFill>
                  <a:latin typeface="Cabin Medium"/>
                </a:rPr>
                <a:t>LẬP TRÌNH HƯỚNG ĐỐI TƯỢNG - NHÓM 5</a:t>
              </a: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Freeform 2"/>
          <p:cNvSpPr/>
          <p:nvPr/>
        </p:nvSpPr>
        <p:spPr>
          <a:xfrm>
            <a:off x="-215969" y="-121335"/>
            <a:ext cx="19352465" cy="2838600"/>
          </a:xfrm>
          <a:custGeom>
            <a:avLst/>
            <a:gdLst/>
            <a:ahLst/>
            <a:cxnLst/>
            <a:rect l="l" t="t" r="r" b="b"/>
            <a:pathLst>
              <a:path w="19352465" h="2838600">
                <a:moveTo>
                  <a:pt x="0" y="0"/>
                </a:moveTo>
                <a:lnTo>
                  <a:pt x="19352465" y="0"/>
                </a:lnTo>
                <a:lnTo>
                  <a:pt x="19352465" y="2838600"/>
                </a:lnTo>
                <a:lnTo>
                  <a:pt x="0" y="2838600"/>
                </a:lnTo>
                <a:lnTo>
                  <a:pt x="0" y="0"/>
                </a:lnTo>
                <a:close/>
              </a:path>
            </a:pathLst>
          </a:custGeom>
          <a:blipFill>
            <a:blip r:embed="rId2">
              <a:extLst>
                <a:ext uri="{96DAC541-7B7A-43D3-8B79-37D633B846F1}">
                  <asvg:svgBlip xmlns:asvg="http://schemas.microsoft.com/office/drawing/2016/SVG/main" r:embed="rId3"/>
                </a:ext>
              </a:extLst>
            </a:blip>
            <a:stretch>
              <a:fillRect b="-283025"/>
            </a:stretch>
          </a:blipFill>
        </p:spPr>
      </p:sp>
      <p:grpSp>
        <p:nvGrpSpPr>
          <p:cNvPr id="3" name="Group 3"/>
          <p:cNvGrpSpPr/>
          <p:nvPr/>
        </p:nvGrpSpPr>
        <p:grpSpPr>
          <a:xfrm>
            <a:off x="7240058" y="2717265"/>
            <a:ext cx="3807885" cy="1546479"/>
            <a:chOff x="0" y="0"/>
            <a:chExt cx="1002900" cy="407303"/>
          </a:xfrm>
        </p:grpSpPr>
        <p:sp>
          <p:nvSpPr>
            <p:cNvPr id="4" name="Freeform 4"/>
            <p:cNvSpPr/>
            <p:nvPr/>
          </p:nvSpPr>
          <p:spPr>
            <a:xfrm>
              <a:off x="0" y="0"/>
              <a:ext cx="1002900" cy="407303"/>
            </a:xfrm>
            <a:custGeom>
              <a:avLst/>
              <a:gdLst/>
              <a:ahLst/>
              <a:cxnLst/>
              <a:rect l="l" t="t" r="r" b="b"/>
              <a:pathLst>
                <a:path w="1002900" h="407303">
                  <a:moveTo>
                    <a:pt x="20331" y="0"/>
                  </a:moveTo>
                  <a:lnTo>
                    <a:pt x="982568" y="0"/>
                  </a:lnTo>
                  <a:cubicBezTo>
                    <a:pt x="993797" y="0"/>
                    <a:pt x="1002900" y="9103"/>
                    <a:pt x="1002900" y="20331"/>
                  </a:cubicBezTo>
                  <a:lnTo>
                    <a:pt x="1002900" y="386972"/>
                  </a:lnTo>
                  <a:cubicBezTo>
                    <a:pt x="1002900" y="398200"/>
                    <a:pt x="993797" y="407303"/>
                    <a:pt x="982568" y="407303"/>
                  </a:cubicBezTo>
                  <a:lnTo>
                    <a:pt x="20331" y="407303"/>
                  </a:lnTo>
                  <a:cubicBezTo>
                    <a:pt x="9103" y="407303"/>
                    <a:pt x="0" y="398200"/>
                    <a:pt x="0" y="386972"/>
                  </a:cubicBezTo>
                  <a:lnTo>
                    <a:pt x="0" y="20331"/>
                  </a:lnTo>
                  <a:cubicBezTo>
                    <a:pt x="0" y="9103"/>
                    <a:pt x="9103" y="0"/>
                    <a:pt x="20331" y="0"/>
                  </a:cubicBezTo>
                  <a:close/>
                </a:path>
              </a:pathLst>
            </a:custGeom>
            <a:solidFill>
              <a:srgbClr val="F8F8F8"/>
            </a:solidFill>
          </p:spPr>
        </p:sp>
        <p:sp>
          <p:nvSpPr>
            <p:cNvPr id="5" name="TextBox 5"/>
            <p:cNvSpPr txBox="1"/>
            <p:nvPr/>
          </p:nvSpPr>
          <p:spPr>
            <a:xfrm>
              <a:off x="0" y="-66675"/>
              <a:ext cx="1002900" cy="473978"/>
            </a:xfrm>
            <a:prstGeom prst="rect">
              <a:avLst/>
            </a:prstGeom>
          </p:spPr>
          <p:txBody>
            <a:bodyPr lIns="254000" tIns="254000" rIns="254000" bIns="254000" rtlCol="0" anchor="ctr"/>
            <a:lstStyle/>
            <a:p>
              <a:pPr algn="ctr">
                <a:lnSpc>
                  <a:spcPts val="4200"/>
                </a:lnSpc>
              </a:pPr>
              <a:r>
                <a:rPr lang="en-US" sz="3000">
                  <a:solidFill>
                    <a:srgbClr val="3C3C3D"/>
                  </a:solidFill>
                  <a:latin typeface="Cabin"/>
                </a:rPr>
                <a:t>Giao diện đăng nhập</a:t>
              </a:r>
            </a:p>
          </p:txBody>
        </p:sp>
      </p:grpSp>
      <p:sp>
        <p:nvSpPr>
          <p:cNvPr id="6" name="Freeform 6"/>
          <p:cNvSpPr/>
          <p:nvPr/>
        </p:nvSpPr>
        <p:spPr>
          <a:xfrm>
            <a:off x="3999802" y="3871991"/>
            <a:ext cx="10288396" cy="5816454"/>
          </a:xfrm>
          <a:custGeom>
            <a:avLst/>
            <a:gdLst/>
            <a:ahLst/>
            <a:cxnLst/>
            <a:rect l="l" t="t" r="r" b="b"/>
            <a:pathLst>
              <a:path w="10288396" h="5816454">
                <a:moveTo>
                  <a:pt x="0" y="0"/>
                </a:moveTo>
                <a:lnTo>
                  <a:pt x="10288396" y="0"/>
                </a:lnTo>
                <a:lnTo>
                  <a:pt x="10288396" y="5816454"/>
                </a:lnTo>
                <a:lnTo>
                  <a:pt x="0" y="5816454"/>
                </a:lnTo>
                <a:lnTo>
                  <a:pt x="0" y="0"/>
                </a:lnTo>
                <a:close/>
              </a:path>
            </a:pathLst>
          </a:custGeom>
          <a:blipFill>
            <a:blip r:embed="rId4"/>
            <a:stretch>
              <a:fillRect r="-457"/>
            </a:stretch>
          </a:blipFill>
        </p:spPr>
      </p:sp>
      <p:sp>
        <p:nvSpPr>
          <p:cNvPr id="7" name="TextBox 7"/>
          <p:cNvSpPr txBox="1"/>
          <p:nvPr/>
        </p:nvSpPr>
        <p:spPr>
          <a:xfrm>
            <a:off x="1028700" y="816521"/>
            <a:ext cx="10317338" cy="1095375"/>
          </a:xfrm>
          <a:prstGeom prst="rect">
            <a:avLst/>
          </a:prstGeom>
        </p:spPr>
        <p:txBody>
          <a:bodyPr lIns="0" tIns="0" rIns="0" bIns="0" rtlCol="0" anchor="t">
            <a:spAutoFit/>
          </a:bodyPr>
          <a:lstStyle/>
          <a:p>
            <a:pPr>
              <a:lnSpc>
                <a:spcPts val="8640"/>
              </a:lnSpc>
            </a:pPr>
            <a:r>
              <a:rPr lang="en-US" sz="7200" spc="-144">
                <a:solidFill>
                  <a:srgbClr val="3C3C3D"/>
                </a:solidFill>
                <a:latin typeface="Cabin"/>
              </a:rPr>
              <a:t>Giao diện của ứng dụng</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Freeform 2"/>
          <p:cNvSpPr/>
          <p:nvPr/>
        </p:nvSpPr>
        <p:spPr>
          <a:xfrm>
            <a:off x="-215969" y="-121335"/>
            <a:ext cx="19352465" cy="2838600"/>
          </a:xfrm>
          <a:custGeom>
            <a:avLst/>
            <a:gdLst/>
            <a:ahLst/>
            <a:cxnLst/>
            <a:rect l="l" t="t" r="r" b="b"/>
            <a:pathLst>
              <a:path w="19352465" h="2838600">
                <a:moveTo>
                  <a:pt x="0" y="0"/>
                </a:moveTo>
                <a:lnTo>
                  <a:pt x="19352465" y="0"/>
                </a:lnTo>
                <a:lnTo>
                  <a:pt x="19352465" y="2838600"/>
                </a:lnTo>
                <a:lnTo>
                  <a:pt x="0" y="2838600"/>
                </a:lnTo>
                <a:lnTo>
                  <a:pt x="0" y="0"/>
                </a:lnTo>
                <a:close/>
              </a:path>
            </a:pathLst>
          </a:custGeom>
          <a:blipFill>
            <a:blip r:embed="rId2">
              <a:extLst>
                <a:ext uri="{96DAC541-7B7A-43D3-8B79-37D633B846F1}">
                  <asvg:svgBlip xmlns:asvg="http://schemas.microsoft.com/office/drawing/2016/SVG/main" r:embed="rId3"/>
                </a:ext>
              </a:extLst>
            </a:blip>
            <a:stretch>
              <a:fillRect b="-283025"/>
            </a:stretch>
          </a:blipFill>
        </p:spPr>
      </p:sp>
      <p:grpSp>
        <p:nvGrpSpPr>
          <p:cNvPr id="3" name="Group 3"/>
          <p:cNvGrpSpPr/>
          <p:nvPr/>
        </p:nvGrpSpPr>
        <p:grpSpPr>
          <a:xfrm>
            <a:off x="7240058" y="2717265"/>
            <a:ext cx="3807885" cy="1546479"/>
            <a:chOff x="0" y="0"/>
            <a:chExt cx="1002900" cy="407303"/>
          </a:xfrm>
        </p:grpSpPr>
        <p:sp>
          <p:nvSpPr>
            <p:cNvPr id="4" name="Freeform 4"/>
            <p:cNvSpPr/>
            <p:nvPr/>
          </p:nvSpPr>
          <p:spPr>
            <a:xfrm>
              <a:off x="0" y="0"/>
              <a:ext cx="1002900" cy="407303"/>
            </a:xfrm>
            <a:custGeom>
              <a:avLst/>
              <a:gdLst/>
              <a:ahLst/>
              <a:cxnLst/>
              <a:rect l="l" t="t" r="r" b="b"/>
              <a:pathLst>
                <a:path w="1002900" h="407303">
                  <a:moveTo>
                    <a:pt x="20331" y="0"/>
                  </a:moveTo>
                  <a:lnTo>
                    <a:pt x="982568" y="0"/>
                  </a:lnTo>
                  <a:cubicBezTo>
                    <a:pt x="993797" y="0"/>
                    <a:pt x="1002900" y="9103"/>
                    <a:pt x="1002900" y="20331"/>
                  </a:cubicBezTo>
                  <a:lnTo>
                    <a:pt x="1002900" y="386972"/>
                  </a:lnTo>
                  <a:cubicBezTo>
                    <a:pt x="1002900" y="398200"/>
                    <a:pt x="993797" y="407303"/>
                    <a:pt x="982568" y="407303"/>
                  </a:cubicBezTo>
                  <a:lnTo>
                    <a:pt x="20331" y="407303"/>
                  </a:lnTo>
                  <a:cubicBezTo>
                    <a:pt x="9103" y="407303"/>
                    <a:pt x="0" y="398200"/>
                    <a:pt x="0" y="386972"/>
                  </a:cubicBezTo>
                  <a:lnTo>
                    <a:pt x="0" y="20331"/>
                  </a:lnTo>
                  <a:cubicBezTo>
                    <a:pt x="0" y="9103"/>
                    <a:pt x="9103" y="0"/>
                    <a:pt x="20331" y="0"/>
                  </a:cubicBezTo>
                  <a:close/>
                </a:path>
              </a:pathLst>
            </a:custGeom>
            <a:solidFill>
              <a:srgbClr val="F8F8F8"/>
            </a:solidFill>
          </p:spPr>
        </p:sp>
        <p:sp>
          <p:nvSpPr>
            <p:cNvPr id="5" name="TextBox 5"/>
            <p:cNvSpPr txBox="1"/>
            <p:nvPr/>
          </p:nvSpPr>
          <p:spPr>
            <a:xfrm>
              <a:off x="0" y="-66675"/>
              <a:ext cx="1002900" cy="473978"/>
            </a:xfrm>
            <a:prstGeom prst="rect">
              <a:avLst/>
            </a:prstGeom>
          </p:spPr>
          <p:txBody>
            <a:bodyPr lIns="254000" tIns="254000" rIns="254000" bIns="254000" rtlCol="0" anchor="ctr"/>
            <a:lstStyle/>
            <a:p>
              <a:pPr algn="ctr">
                <a:lnSpc>
                  <a:spcPts val="4200"/>
                </a:lnSpc>
              </a:pPr>
              <a:r>
                <a:rPr lang="en-US" sz="3000">
                  <a:solidFill>
                    <a:srgbClr val="3C3C3D"/>
                  </a:solidFill>
                  <a:latin typeface="Cabin"/>
                </a:rPr>
                <a:t>Giao diện chức năng</a:t>
              </a:r>
            </a:p>
          </p:txBody>
        </p:sp>
      </p:grpSp>
      <p:sp>
        <p:nvSpPr>
          <p:cNvPr id="6" name="Freeform 6"/>
          <p:cNvSpPr/>
          <p:nvPr/>
        </p:nvSpPr>
        <p:spPr>
          <a:xfrm>
            <a:off x="3976262" y="3655121"/>
            <a:ext cx="10335476" cy="6286500"/>
          </a:xfrm>
          <a:custGeom>
            <a:avLst/>
            <a:gdLst/>
            <a:ahLst/>
            <a:cxnLst/>
            <a:rect l="l" t="t" r="r" b="b"/>
            <a:pathLst>
              <a:path w="10335476" h="5816454">
                <a:moveTo>
                  <a:pt x="0" y="0"/>
                </a:moveTo>
                <a:lnTo>
                  <a:pt x="10335476" y="0"/>
                </a:lnTo>
                <a:lnTo>
                  <a:pt x="10335476" y="5816455"/>
                </a:lnTo>
                <a:lnTo>
                  <a:pt x="0" y="5816455"/>
                </a:lnTo>
                <a:lnTo>
                  <a:pt x="0" y="0"/>
                </a:lnTo>
                <a:close/>
              </a:path>
            </a:pathLst>
          </a:custGeom>
          <a:blipFill>
            <a:blip r:embed="rId4"/>
            <a:stretch>
              <a:fillRect/>
            </a:stretch>
          </a:blipFill>
        </p:spPr>
      </p:sp>
      <p:sp>
        <p:nvSpPr>
          <p:cNvPr id="7" name="TextBox 7"/>
          <p:cNvSpPr txBox="1"/>
          <p:nvPr/>
        </p:nvSpPr>
        <p:spPr>
          <a:xfrm>
            <a:off x="1028700" y="816521"/>
            <a:ext cx="10317338" cy="1095375"/>
          </a:xfrm>
          <a:prstGeom prst="rect">
            <a:avLst/>
          </a:prstGeom>
        </p:spPr>
        <p:txBody>
          <a:bodyPr lIns="0" tIns="0" rIns="0" bIns="0" rtlCol="0" anchor="t">
            <a:spAutoFit/>
          </a:bodyPr>
          <a:lstStyle/>
          <a:p>
            <a:pPr>
              <a:lnSpc>
                <a:spcPts val="8640"/>
              </a:lnSpc>
            </a:pPr>
            <a:r>
              <a:rPr lang="en-US" sz="7200" spc="-144">
                <a:solidFill>
                  <a:srgbClr val="3C3C3D"/>
                </a:solidFill>
                <a:latin typeface="Cabin"/>
              </a:rPr>
              <a:t>Giao diện của ứng dụng</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6452699" cy="10287000"/>
            <a:chOff x="0" y="0"/>
            <a:chExt cx="1699476" cy="2709333"/>
          </a:xfrm>
        </p:grpSpPr>
        <p:sp>
          <p:nvSpPr>
            <p:cNvPr id="3" name="Freeform 3"/>
            <p:cNvSpPr/>
            <p:nvPr/>
          </p:nvSpPr>
          <p:spPr>
            <a:xfrm>
              <a:off x="0" y="0"/>
              <a:ext cx="1699476" cy="2709333"/>
            </a:xfrm>
            <a:custGeom>
              <a:avLst/>
              <a:gdLst/>
              <a:ahLst/>
              <a:cxnLst/>
              <a:rect l="l" t="t" r="r" b="b"/>
              <a:pathLst>
                <a:path w="1699476" h="2709333">
                  <a:moveTo>
                    <a:pt x="0" y="0"/>
                  </a:moveTo>
                  <a:lnTo>
                    <a:pt x="1699476" y="0"/>
                  </a:lnTo>
                  <a:lnTo>
                    <a:pt x="1699476" y="2709333"/>
                  </a:lnTo>
                  <a:lnTo>
                    <a:pt x="0" y="2709333"/>
                  </a:lnTo>
                  <a:close/>
                </a:path>
              </a:pathLst>
            </a:custGeom>
            <a:solidFill>
              <a:srgbClr val="B2E6E6"/>
            </a:solidFill>
          </p:spPr>
        </p:sp>
        <p:sp>
          <p:nvSpPr>
            <p:cNvPr id="4" name="TextBox 4"/>
            <p:cNvSpPr txBox="1"/>
            <p:nvPr/>
          </p:nvSpPr>
          <p:spPr>
            <a:xfrm>
              <a:off x="0" y="-38100"/>
              <a:ext cx="1699476" cy="2747433"/>
            </a:xfrm>
            <a:prstGeom prst="rect">
              <a:avLst/>
            </a:prstGeom>
          </p:spPr>
          <p:txBody>
            <a:bodyPr lIns="50800" tIns="50800" rIns="50800" bIns="50800" rtlCol="0" anchor="ctr"/>
            <a:lstStyle/>
            <a:p>
              <a:pPr algn="ctr">
                <a:lnSpc>
                  <a:spcPts val="3499"/>
                </a:lnSpc>
              </a:pPr>
              <a:endParaRPr/>
            </a:p>
          </p:txBody>
        </p:sp>
      </p:grpSp>
      <p:sp>
        <p:nvSpPr>
          <p:cNvPr id="5" name="Freeform 5"/>
          <p:cNvSpPr/>
          <p:nvPr/>
        </p:nvSpPr>
        <p:spPr>
          <a:xfrm rot="-9157943">
            <a:off x="5601400" y="-1528807"/>
            <a:ext cx="3140040" cy="3057614"/>
          </a:xfrm>
          <a:custGeom>
            <a:avLst/>
            <a:gdLst/>
            <a:ahLst/>
            <a:cxnLst/>
            <a:rect l="l" t="t" r="r" b="b"/>
            <a:pathLst>
              <a:path w="3140040" h="3057614">
                <a:moveTo>
                  <a:pt x="0" y="0"/>
                </a:moveTo>
                <a:lnTo>
                  <a:pt x="3140040" y="0"/>
                </a:lnTo>
                <a:lnTo>
                  <a:pt x="3140040" y="3057614"/>
                </a:lnTo>
                <a:lnTo>
                  <a:pt x="0" y="3057614"/>
                </a:lnTo>
                <a:lnTo>
                  <a:pt x="0" y="0"/>
                </a:lnTo>
                <a:close/>
              </a:path>
            </a:pathLst>
          </a:custGeom>
          <a:blipFill>
            <a:blip r:embed="rId2"/>
            <a:stretch>
              <a:fillRect/>
            </a:stretch>
          </a:blipFill>
        </p:spPr>
      </p:sp>
      <p:sp>
        <p:nvSpPr>
          <p:cNvPr id="6" name="Freeform 6"/>
          <p:cNvSpPr/>
          <p:nvPr/>
        </p:nvSpPr>
        <p:spPr>
          <a:xfrm rot="128118">
            <a:off x="11284694" y="824533"/>
            <a:ext cx="2759174" cy="2686746"/>
          </a:xfrm>
          <a:custGeom>
            <a:avLst/>
            <a:gdLst/>
            <a:ahLst/>
            <a:cxnLst/>
            <a:rect l="l" t="t" r="r" b="b"/>
            <a:pathLst>
              <a:path w="2759174" h="2686746">
                <a:moveTo>
                  <a:pt x="0" y="0"/>
                </a:moveTo>
                <a:lnTo>
                  <a:pt x="2759174" y="0"/>
                </a:lnTo>
                <a:lnTo>
                  <a:pt x="2759174" y="2686746"/>
                </a:lnTo>
                <a:lnTo>
                  <a:pt x="0" y="2686746"/>
                </a:lnTo>
                <a:lnTo>
                  <a:pt x="0" y="0"/>
                </a:lnTo>
                <a:close/>
              </a:path>
            </a:pathLst>
          </a:custGeom>
          <a:blipFill>
            <a:blip r:embed="rId2">
              <a:alphaModFix amt="84000"/>
            </a:blip>
            <a:stretch>
              <a:fillRect/>
            </a:stretch>
          </a:blipFill>
        </p:spPr>
      </p:sp>
      <p:sp>
        <p:nvSpPr>
          <p:cNvPr id="7" name="Freeform 7"/>
          <p:cNvSpPr/>
          <p:nvPr/>
        </p:nvSpPr>
        <p:spPr>
          <a:xfrm rot="-5743415">
            <a:off x="15335282" y="-895540"/>
            <a:ext cx="2124421" cy="2068655"/>
          </a:xfrm>
          <a:custGeom>
            <a:avLst/>
            <a:gdLst/>
            <a:ahLst/>
            <a:cxnLst/>
            <a:rect l="l" t="t" r="r" b="b"/>
            <a:pathLst>
              <a:path w="2124421" h="2068655">
                <a:moveTo>
                  <a:pt x="0" y="0"/>
                </a:moveTo>
                <a:lnTo>
                  <a:pt x="2124421" y="0"/>
                </a:lnTo>
                <a:lnTo>
                  <a:pt x="2124421" y="2068656"/>
                </a:lnTo>
                <a:lnTo>
                  <a:pt x="0" y="2068656"/>
                </a:lnTo>
                <a:lnTo>
                  <a:pt x="0" y="0"/>
                </a:lnTo>
                <a:close/>
              </a:path>
            </a:pathLst>
          </a:custGeom>
          <a:blipFill>
            <a:blip r:embed="rId2">
              <a:alphaModFix amt="82000"/>
            </a:blip>
            <a:stretch>
              <a:fillRect/>
            </a:stretch>
          </a:blipFill>
        </p:spPr>
      </p:sp>
      <p:grpSp>
        <p:nvGrpSpPr>
          <p:cNvPr id="8" name="Group 8"/>
          <p:cNvGrpSpPr/>
          <p:nvPr/>
        </p:nvGrpSpPr>
        <p:grpSpPr>
          <a:xfrm>
            <a:off x="7171420" y="2167906"/>
            <a:ext cx="10087880" cy="4035152"/>
            <a:chOff x="0" y="0"/>
            <a:chExt cx="6350000" cy="2540000"/>
          </a:xfrm>
        </p:grpSpPr>
        <p:sp>
          <p:nvSpPr>
            <p:cNvPr id="9" name="Freeform 9"/>
            <p:cNvSpPr/>
            <p:nvPr/>
          </p:nvSpPr>
          <p:spPr>
            <a:xfrm>
              <a:off x="0" y="0"/>
              <a:ext cx="6350000" cy="2540000"/>
            </a:xfrm>
            <a:custGeom>
              <a:avLst/>
              <a:gdLst/>
              <a:ahLst/>
              <a:cxnLst/>
              <a:rect l="l" t="t" r="r" b="b"/>
              <a:pathLst>
                <a:path w="6350000" h="2540000">
                  <a:moveTo>
                    <a:pt x="0" y="2159000"/>
                  </a:moveTo>
                  <a:lnTo>
                    <a:pt x="0" y="381000"/>
                  </a:lnTo>
                  <a:cubicBezTo>
                    <a:pt x="0" y="170180"/>
                    <a:pt x="170180" y="0"/>
                    <a:pt x="381000" y="0"/>
                  </a:cubicBezTo>
                  <a:lnTo>
                    <a:pt x="5969000" y="0"/>
                  </a:lnTo>
                  <a:cubicBezTo>
                    <a:pt x="6179820" y="0"/>
                    <a:pt x="6350000" y="170180"/>
                    <a:pt x="6350000" y="381000"/>
                  </a:cubicBezTo>
                  <a:lnTo>
                    <a:pt x="6350000" y="2159000"/>
                  </a:lnTo>
                  <a:cubicBezTo>
                    <a:pt x="6350000" y="2369820"/>
                    <a:pt x="6179820" y="2540000"/>
                    <a:pt x="5969000" y="2540000"/>
                  </a:cubicBezTo>
                  <a:lnTo>
                    <a:pt x="381000" y="2540000"/>
                  </a:lnTo>
                  <a:cubicBezTo>
                    <a:pt x="170180" y="2540000"/>
                    <a:pt x="0" y="2369820"/>
                    <a:pt x="0" y="2159000"/>
                  </a:cubicBezTo>
                  <a:close/>
                </a:path>
              </a:pathLst>
            </a:custGeom>
            <a:blipFill>
              <a:blip r:embed="rId3"/>
              <a:stretch>
                <a:fillRect t="-20312" b="-20312"/>
              </a:stretch>
            </a:blipFill>
          </p:spPr>
        </p:sp>
      </p:grpSp>
      <p:grpSp>
        <p:nvGrpSpPr>
          <p:cNvPr id="10" name="Group 10"/>
          <p:cNvGrpSpPr/>
          <p:nvPr/>
        </p:nvGrpSpPr>
        <p:grpSpPr>
          <a:xfrm>
            <a:off x="1736326" y="1028700"/>
            <a:ext cx="2980047" cy="540312"/>
            <a:chOff x="0" y="0"/>
            <a:chExt cx="3973396" cy="720416"/>
          </a:xfrm>
        </p:grpSpPr>
        <p:sp>
          <p:nvSpPr>
            <p:cNvPr id="11" name="Freeform 11"/>
            <p:cNvSpPr/>
            <p:nvPr/>
          </p:nvSpPr>
          <p:spPr>
            <a:xfrm>
              <a:off x="0" y="0"/>
              <a:ext cx="615628" cy="720416"/>
            </a:xfrm>
            <a:custGeom>
              <a:avLst/>
              <a:gdLst/>
              <a:ahLst/>
              <a:cxnLst/>
              <a:rect l="l" t="t" r="r" b="b"/>
              <a:pathLst>
                <a:path w="615628" h="720416">
                  <a:moveTo>
                    <a:pt x="0" y="0"/>
                  </a:moveTo>
                  <a:lnTo>
                    <a:pt x="615628" y="0"/>
                  </a:lnTo>
                  <a:lnTo>
                    <a:pt x="615628" y="720416"/>
                  </a:lnTo>
                  <a:lnTo>
                    <a:pt x="0" y="72041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2" name="TextBox 12"/>
            <p:cNvSpPr txBox="1"/>
            <p:nvPr/>
          </p:nvSpPr>
          <p:spPr>
            <a:xfrm>
              <a:off x="858683" y="25160"/>
              <a:ext cx="3114713" cy="641521"/>
            </a:xfrm>
            <a:prstGeom prst="rect">
              <a:avLst/>
            </a:prstGeom>
          </p:spPr>
          <p:txBody>
            <a:bodyPr lIns="0" tIns="0" rIns="0" bIns="0" rtlCol="0" anchor="t">
              <a:spAutoFit/>
            </a:bodyPr>
            <a:lstStyle/>
            <a:p>
              <a:pPr>
                <a:lnSpc>
                  <a:spcPts val="1961"/>
                </a:lnSpc>
                <a:spcBef>
                  <a:spcPct val="0"/>
                </a:spcBef>
              </a:pPr>
              <a:r>
                <a:rPr lang="en-US" sz="1401">
                  <a:solidFill>
                    <a:srgbClr val="3C3C3D"/>
                  </a:solidFill>
                  <a:latin typeface="Cabin Medium"/>
                </a:rPr>
                <a:t>LẬP TRÌNH HƯỚNG ĐỐI TƯỢNG - NHÓM 5</a:t>
              </a:r>
            </a:p>
          </p:txBody>
        </p:sp>
      </p:grpSp>
      <p:sp>
        <p:nvSpPr>
          <p:cNvPr id="13" name="TextBox 13"/>
          <p:cNvSpPr txBox="1"/>
          <p:nvPr/>
        </p:nvSpPr>
        <p:spPr>
          <a:xfrm>
            <a:off x="1127521" y="3906968"/>
            <a:ext cx="4197656" cy="2190750"/>
          </a:xfrm>
          <a:prstGeom prst="rect">
            <a:avLst/>
          </a:prstGeom>
        </p:spPr>
        <p:txBody>
          <a:bodyPr lIns="0" tIns="0" rIns="0" bIns="0" rtlCol="0" anchor="t">
            <a:spAutoFit/>
          </a:bodyPr>
          <a:lstStyle/>
          <a:p>
            <a:pPr marL="0" lvl="0" indent="0" algn="ctr">
              <a:lnSpc>
                <a:spcPts val="8640"/>
              </a:lnSpc>
              <a:spcBef>
                <a:spcPct val="0"/>
              </a:spcBef>
            </a:pPr>
            <a:r>
              <a:rPr lang="en-US" sz="7200" spc="-144">
                <a:solidFill>
                  <a:srgbClr val="3C3C3D"/>
                </a:solidFill>
                <a:latin typeface="Cabin"/>
              </a:rPr>
              <a:t>Công nghệ sử dụng</a:t>
            </a:r>
          </a:p>
        </p:txBody>
      </p:sp>
      <p:sp>
        <p:nvSpPr>
          <p:cNvPr id="14" name="TextBox 14"/>
          <p:cNvSpPr txBox="1"/>
          <p:nvPr/>
        </p:nvSpPr>
        <p:spPr>
          <a:xfrm>
            <a:off x="7434771" y="7445973"/>
            <a:ext cx="2973448" cy="1257300"/>
          </a:xfrm>
          <a:prstGeom prst="rect">
            <a:avLst/>
          </a:prstGeom>
        </p:spPr>
        <p:txBody>
          <a:bodyPr lIns="0" tIns="0" rIns="0" bIns="0" rtlCol="0" anchor="t">
            <a:spAutoFit/>
          </a:bodyPr>
          <a:lstStyle/>
          <a:p>
            <a:pPr>
              <a:lnSpc>
                <a:spcPts val="3359"/>
              </a:lnSpc>
            </a:pPr>
            <a:r>
              <a:rPr lang="en-US" sz="2799">
                <a:solidFill>
                  <a:srgbClr val="3C3C3D"/>
                </a:solidFill>
                <a:latin typeface="Cabin Medium"/>
              </a:rPr>
              <a:t>PyCharm Community 2023.3.2</a:t>
            </a:r>
          </a:p>
        </p:txBody>
      </p:sp>
      <p:sp>
        <p:nvSpPr>
          <p:cNvPr id="15" name="TextBox 15"/>
          <p:cNvSpPr txBox="1"/>
          <p:nvPr/>
        </p:nvSpPr>
        <p:spPr>
          <a:xfrm>
            <a:off x="10860311" y="7445973"/>
            <a:ext cx="2973448" cy="419100"/>
          </a:xfrm>
          <a:prstGeom prst="rect">
            <a:avLst/>
          </a:prstGeom>
        </p:spPr>
        <p:txBody>
          <a:bodyPr lIns="0" tIns="0" rIns="0" bIns="0" rtlCol="0" anchor="t">
            <a:spAutoFit/>
          </a:bodyPr>
          <a:lstStyle/>
          <a:p>
            <a:pPr>
              <a:lnSpc>
                <a:spcPts val="3359"/>
              </a:lnSpc>
            </a:pPr>
            <a:r>
              <a:rPr lang="en-US" sz="2799">
                <a:solidFill>
                  <a:srgbClr val="3C3C3D"/>
                </a:solidFill>
                <a:latin typeface="Cabin Medium"/>
              </a:rPr>
              <a:t>Qt Designer</a:t>
            </a:r>
          </a:p>
        </p:txBody>
      </p:sp>
      <p:sp>
        <p:nvSpPr>
          <p:cNvPr id="16" name="TextBox 16"/>
          <p:cNvSpPr txBox="1"/>
          <p:nvPr/>
        </p:nvSpPr>
        <p:spPr>
          <a:xfrm>
            <a:off x="14285852" y="7445973"/>
            <a:ext cx="2973448" cy="838200"/>
          </a:xfrm>
          <a:prstGeom prst="rect">
            <a:avLst/>
          </a:prstGeom>
        </p:spPr>
        <p:txBody>
          <a:bodyPr lIns="0" tIns="0" rIns="0" bIns="0" rtlCol="0" anchor="t">
            <a:spAutoFit/>
          </a:bodyPr>
          <a:lstStyle/>
          <a:p>
            <a:pPr>
              <a:lnSpc>
                <a:spcPts val="3359"/>
              </a:lnSpc>
            </a:pPr>
            <a:r>
              <a:rPr lang="en-US" sz="2799">
                <a:solidFill>
                  <a:srgbClr val="3C3C3D"/>
                </a:solidFill>
                <a:latin typeface="Cabin Medium"/>
              </a:rPr>
              <a:t>MySQL Workbench 8.0 CE </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Freeform 2"/>
          <p:cNvSpPr/>
          <p:nvPr/>
        </p:nvSpPr>
        <p:spPr>
          <a:xfrm>
            <a:off x="11980816" y="-2322543"/>
            <a:ext cx="9905236" cy="8229600"/>
          </a:xfrm>
          <a:custGeom>
            <a:avLst/>
            <a:gdLst/>
            <a:ahLst/>
            <a:cxnLst/>
            <a:rect l="l" t="t" r="r" b="b"/>
            <a:pathLst>
              <a:path w="9905236" h="8229600">
                <a:moveTo>
                  <a:pt x="0" y="0"/>
                </a:moveTo>
                <a:lnTo>
                  <a:pt x="9905235" y="0"/>
                </a:lnTo>
                <a:lnTo>
                  <a:pt x="9905235" y="8229600"/>
                </a:lnTo>
                <a:lnTo>
                  <a:pt x="0" y="8229600"/>
                </a:lnTo>
                <a:lnTo>
                  <a:pt x="0" y="0"/>
                </a:lnTo>
                <a:close/>
              </a:path>
            </a:pathLst>
          </a:custGeom>
          <a:blipFill>
            <a:blip r:embed="rId2"/>
            <a:stretch>
              <a:fillRect/>
            </a:stretch>
          </a:blipFill>
        </p:spPr>
      </p:sp>
      <p:sp>
        <p:nvSpPr>
          <p:cNvPr id="3" name="Freeform 3"/>
          <p:cNvSpPr/>
          <p:nvPr/>
        </p:nvSpPr>
        <p:spPr>
          <a:xfrm>
            <a:off x="-4218678" y="-2782454"/>
            <a:ext cx="8023483" cy="7622309"/>
          </a:xfrm>
          <a:custGeom>
            <a:avLst/>
            <a:gdLst/>
            <a:ahLst/>
            <a:cxnLst/>
            <a:rect l="l" t="t" r="r" b="b"/>
            <a:pathLst>
              <a:path w="8023483" h="7622309">
                <a:moveTo>
                  <a:pt x="0" y="0"/>
                </a:moveTo>
                <a:lnTo>
                  <a:pt x="8023482" y="0"/>
                </a:lnTo>
                <a:lnTo>
                  <a:pt x="8023482" y="7622308"/>
                </a:lnTo>
                <a:lnTo>
                  <a:pt x="0" y="7622308"/>
                </a:lnTo>
                <a:lnTo>
                  <a:pt x="0" y="0"/>
                </a:lnTo>
                <a:close/>
              </a:path>
            </a:pathLst>
          </a:custGeom>
          <a:blipFill>
            <a:blip r:embed="rId3"/>
            <a:stretch>
              <a:fillRect/>
            </a:stretch>
          </a:blipFill>
        </p:spPr>
      </p:sp>
      <p:sp>
        <p:nvSpPr>
          <p:cNvPr id="4" name="Freeform 4"/>
          <p:cNvSpPr/>
          <p:nvPr/>
        </p:nvSpPr>
        <p:spPr>
          <a:xfrm>
            <a:off x="1907337" y="5154363"/>
            <a:ext cx="6368949" cy="1505388"/>
          </a:xfrm>
          <a:custGeom>
            <a:avLst/>
            <a:gdLst/>
            <a:ahLst/>
            <a:cxnLst/>
            <a:rect l="l" t="t" r="r" b="b"/>
            <a:pathLst>
              <a:path w="6368949" h="1505388">
                <a:moveTo>
                  <a:pt x="0" y="0"/>
                </a:moveTo>
                <a:lnTo>
                  <a:pt x="6368949" y="0"/>
                </a:lnTo>
                <a:lnTo>
                  <a:pt x="6368949" y="1505388"/>
                </a:lnTo>
                <a:lnTo>
                  <a:pt x="0" y="150538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TextBox 5"/>
          <p:cNvSpPr txBox="1"/>
          <p:nvPr/>
        </p:nvSpPr>
        <p:spPr>
          <a:xfrm>
            <a:off x="2193092" y="5468340"/>
            <a:ext cx="5797440" cy="791709"/>
          </a:xfrm>
          <a:prstGeom prst="rect">
            <a:avLst/>
          </a:prstGeom>
        </p:spPr>
        <p:txBody>
          <a:bodyPr lIns="0" tIns="0" rIns="0" bIns="0" rtlCol="0" anchor="t">
            <a:spAutoFit/>
          </a:bodyPr>
          <a:lstStyle/>
          <a:p>
            <a:pPr algn="ctr">
              <a:lnSpc>
                <a:spcPts val="6595"/>
              </a:lnSpc>
              <a:spcBef>
                <a:spcPct val="0"/>
              </a:spcBef>
            </a:pPr>
            <a:r>
              <a:rPr lang="en-US" sz="4710">
                <a:solidFill>
                  <a:srgbClr val="000000"/>
                </a:solidFill>
                <a:latin typeface="Cabin"/>
              </a:rPr>
              <a:t>2.5.Hướng dẫn chạy file</a:t>
            </a:r>
          </a:p>
        </p:txBody>
      </p:sp>
      <p:sp>
        <p:nvSpPr>
          <p:cNvPr id="6" name="Freeform 6"/>
          <p:cNvSpPr/>
          <p:nvPr/>
        </p:nvSpPr>
        <p:spPr>
          <a:xfrm>
            <a:off x="9571147" y="5154363"/>
            <a:ext cx="6368949" cy="1505388"/>
          </a:xfrm>
          <a:custGeom>
            <a:avLst/>
            <a:gdLst/>
            <a:ahLst/>
            <a:cxnLst/>
            <a:rect l="l" t="t" r="r" b="b"/>
            <a:pathLst>
              <a:path w="6368949" h="1505388">
                <a:moveTo>
                  <a:pt x="0" y="0"/>
                </a:moveTo>
                <a:lnTo>
                  <a:pt x="6368949" y="0"/>
                </a:lnTo>
                <a:lnTo>
                  <a:pt x="6368949" y="1505388"/>
                </a:lnTo>
                <a:lnTo>
                  <a:pt x="0" y="150538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TextBox 7"/>
          <p:cNvSpPr txBox="1"/>
          <p:nvPr/>
        </p:nvSpPr>
        <p:spPr>
          <a:xfrm>
            <a:off x="10271921" y="5404461"/>
            <a:ext cx="4834042" cy="791709"/>
          </a:xfrm>
          <a:prstGeom prst="rect">
            <a:avLst/>
          </a:prstGeom>
        </p:spPr>
        <p:txBody>
          <a:bodyPr lIns="0" tIns="0" rIns="0" bIns="0" rtlCol="0" anchor="t">
            <a:spAutoFit/>
          </a:bodyPr>
          <a:lstStyle/>
          <a:p>
            <a:pPr algn="ctr">
              <a:lnSpc>
                <a:spcPts val="6595"/>
              </a:lnSpc>
              <a:spcBef>
                <a:spcPct val="0"/>
              </a:spcBef>
            </a:pPr>
            <a:r>
              <a:rPr lang="en-US" sz="4710">
                <a:solidFill>
                  <a:srgbClr val="000000"/>
                </a:solidFill>
                <a:latin typeface="Cabin"/>
              </a:rPr>
              <a:t>2.6. Ứng dụng chạy</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93</TotalTime>
  <Words>971</Words>
  <Application>Microsoft Office PowerPoint</Application>
  <PresentationFormat>Custom</PresentationFormat>
  <Paragraphs>82</Paragraphs>
  <Slides>13</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Arial</vt:lpstr>
      <vt:lpstr>Crimson Pro Bold</vt:lpstr>
      <vt:lpstr>Calibri</vt:lpstr>
      <vt:lpstr>Cabin Medium</vt:lpstr>
      <vt:lpstr>Cabin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Trắng Hồng Xanh mòng két 3D Kế hoạch Kinh doanh Bài thuyết trình Kinh doanh</dc:title>
  <cp:lastModifiedBy>Minna Doo</cp:lastModifiedBy>
  <cp:revision>2</cp:revision>
  <dcterms:created xsi:type="dcterms:W3CDTF">2006-08-16T00:00:00Z</dcterms:created>
  <dcterms:modified xsi:type="dcterms:W3CDTF">2024-03-14T07:23:34Z</dcterms:modified>
  <dc:identifier>DAF_dMh3nRM</dc:identifier>
</cp:coreProperties>
</file>